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8" r:id="rId6"/>
    <p:sldId id="279" r:id="rId7"/>
    <p:sldId id="281" r:id="rId8"/>
    <p:sldId id="282" r:id="rId9"/>
    <p:sldId id="283" r:id="rId10"/>
    <p:sldId id="284" r:id="rId11"/>
    <p:sldId id="285" r:id="rId12"/>
    <p:sldId id="286" r:id="rId13"/>
    <p:sldId id="287" r:id="rId14"/>
    <p:sldId id="297" r:id="rId15"/>
    <p:sldId id="288" r:id="rId16"/>
    <p:sldId id="292" r:id="rId17"/>
    <p:sldId id="293" r:id="rId18"/>
    <p:sldId id="298" r:id="rId19"/>
    <p:sldId id="310" r:id="rId20"/>
    <p:sldId id="312" r:id="rId21"/>
    <p:sldId id="313" r:id="rId22"/>
    <p:sldId id="314" r:id="rId23"/>
    <p:sldId id="315" r:id="rId24"/>
    <p:sldId id="316" r:id="rId25"/>
    <p:sldId id="317" r:id="rId26"/>
    <p:sldId id="318" r:id="rId27"/>
    <p:sldId id="319" r:id="rId28"/>
    <p:sldId id="320"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1950539-D472-4360-BE73-6F6238D02956}" type="datetimeFigureOut">
              <a:rPr lang="ru-RU" smtClean="0"/>
              <a:pPr/>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B8919AE-17DD-4D6C-B6B7-8DE0C4D80C8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0539-D472-4360-BE73-6F6238D02956}" type="datetimeFigureOut">
              <a:rPr lang="ru-RU" smtClean="0"/>
              <a:pPr/>
              <a:t>06.10.2021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919AE-17DD-4D6C-B6B7-8DE0C4D80C8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smtClean="0"/>
              <a:t>Қөбіктердің физикалық қасиеттері</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360A2D0-11D1-4904-98C7-D18C6416BE20}"/>
              </a:ext>
            </a:extLst>
          </p:cNvPr>
          <p:cNvSpPr>
            <a:spLocks noGrp="1"/>
          </p:cNvSpPr>
          <p:nvPr>
            <p:ph idx="1"/>
          </p:nvPr>
        </p:nvSpPr>
        <p:spPr>
          <a:xfrm>
            <a:off x="404716" y="705951"/>
            <a:ext cx="7886700" cy="4351338"/>
          </a:xfrm>
        </p:spPr>
        <p:txBody>
          <a:bodyPr>
            <a:normAutofit fontScale="92500" lnSpcReduction="20000"/>
          </a:bodyPr>
          <a:lstStyle/>
          <a:p>
            <a:r>
              <a:rPr lang="ru-RU" b="0" i="0" dirty="0" err="1">
                <a:solidFill>
                  <a:srgbClr val="202124"/>
                </a:solidFill>
                <a:effectLst/>
                <a:latin typeface="arial" panose="020B0604020202020204" pitchFamily="34" charset="0"/>
              </a:rPr>
              <a:t>Көбіктің</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гидромеханикасында</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күйдің</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реологиялық</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теңдеулерімен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анықталатын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реологиялық</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қасиеттері</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үлкен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маңызға</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ие</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Көбіктің</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реологиялық</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қасиеттері</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ағынның</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гидродинамикалық</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тұрақтылығына</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құрылымдалған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көбіктің</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шекті</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беттермен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және</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ағымда</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қозғалатын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денелермен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өзара</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әрекеттесуіне</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сондай-ақ</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көбік</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ортасын</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тасымалдау</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кезінде</a:t>
            </a:r>
            <a:r>
              <a:rPr lang="ru-RU" b="0" i="0" dirty="0">
                <a:solidFill>
                  <a:srgbClr val="202124"/>
                </a:solidFill>
                <a:effectLst/>
                <a:latin typeface="arial" panose="020B0604020202020204" pitchFamily="34" charset="0"/>
              </a:rPr>
              <a:t> энергия </a:t>
            </a:r>
            <a:r>
              <a:rPr lang="ru-RU" b="0" i="0" dirty="0" err="1">
                <a:solidFill>
                  <a:srgbClr val="202124"/>
                </a:solidFill>
                <a:effectLst/>
                <a:latin typeface="arial" panose="020B0604020202020204" pitchFamily="34" charset="0"/>
              </a:rPr>
              <a:t>шығыны</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әсер</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етеді</a:t>
            </a:r>
            <a:r>
              <a:rPr lang="ru-RU" b="0" i="0" dirty="0">
                <a:solidFill>
                  <a:srgbClr val="202124"/>
                </a:solidFill>
                <a:effectLst/>
                <a:latin typeface="arial" panose="020B0604020202020204" pitchFamily="34" charset="0"/>
              </a:rPr>
              <a:t>.</a:t>
            </a:r>
            <a:endParaRPr lang="x-none" dirty="0"/>
          </a:p>
        </p:txBody>
      </p:sp>
    </p:spTree>
    <p:extLst>
      <p:ext uri="{BB962C8B-B14F-4D97-AF65-F5344CB8AC3E}">
        <p14:creationId xmlns:p14="http://schemas.microsoft.com/office/powerpoint/2010/main" xmlns="" val="2012872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E10E270-7CF5-45E6-BC38-17191A954752}"/>
              </a:ext>
            </a:extLst>
          </p:cNvPr>
          <p:cNvSpPr>
            <a:spLocks noGrp="1"/>
          </p:cNvSpPr>
          <p:nvPr>
            <p:ph type="title"/>
          </p:nvPr>
        </p:nvSpPr>
        <p:spPr/>
        <p:txBody>
          <a:bodyPr/>
          <a:lstStyle/>
          <a:p>
            <a:endParaRPr lang="x-none"/>
          </a:p>
        </p:txBody>
      </p:sp>
      <p:sp>
        <p:nvSpPr>
          <p:cNvPr id="3" name="Объект 2">
            <a:extLst>
              <a:ext uri="{FF2B5EF4-FFF2-40B4-BE49-F238E27FC236}">
                <a16:creationId xmlns:a16="http://schemas.microsoft.com/office/drawing/2014/main" xmlns="" id="{F697172B-8692-4844-AA87-8B7158D14627}"/>
              </a:ext>
            </a:extLst>
          </p:cNvPr>
          <p:cNvSpPr>
            <a:spLocks noGrp="1"/>
          </p:cNvSpPr>
          <p:nvPr>
            <p:ph idx="1"/>
          </p:nvPr>
        </p:nvSpPr>
        <p:spPr/>
        <p:txBody>
          <a:bodyPr>
            <a:normAutofit fontScale="85000" lnSpcReduction="20000"/>
          </a:bodyPr>
          <a:lstStyle/>
          <a:p>
            <a:r>
              <a:rPr lang="ru-RU" dirty="0" err="1"/>
              <a:t>Көбіктің </a:t>
            </a:r>
            <a:r>
              <a:rPr lang="ru-RU" dirty="0" err="1" smtClean="0"/>
              <a:t>реологиялық </a:t>
            </a:r>
            <a:r>
              <a:rPr lang="ru-RU" dirty="0" err="1"/>
              <a:t>моделін</a:t>
            </a:r>
            <a:r>
              <a:rPr lang="ru-RU" dirty="0"/>
              <a:t> </a:t>
            </a:r>
            <a:r>
              <a:rPr lang="ru-RU" dirty="0" err="1"/>
              <a:t>дұрыс таңдау ағындағы және </a:t>
            </a:r>
            <a:r>
              <a:rPr lang="ru-RU" dirty="0"/>
              <a:t>канал </a:t>
            </a:r>
            <a:r>
              <a:rPr lang="ru-RU" dirty="0" err="1"/>
              <a:t>қабырғасындағы ығысу кернеулерінің мәндерін</a:t>
            </a:r>
            <a:r>
              <a:rPr lang="ru-RU" dirty="0"/>
              <a:t>, </a:t>
            </a:r>
            <a:r>
              <a:rPr lang="ru-RU" dirty="0" err="1"/>
              <a:t>ығысу деформацияларын</a:t>
            </a:r>
            <a:r>
              <a:rPr lang="ru-RU" dirty="0"/>
              <a:t>, </a:t>
            </a:r>
            <a:r>
              <a:rPr lang="ru-RU" dirty="0" err="1"/>
              <a:t>ығысу жылдамдығының градиенттерін</a:t>
            </a:r>
            <a:r>
              <a:rPr lang="ru-RU" dirty="0"/>
              <a:t>, </a:t>
            </a:r>
            <a:r>
              <a:rPr lang="ru-RU" dirty="0" err="1"/>
              <a:t>жергілікті</a:t>
            </a:r>
            <a:r>
              <a:rPr lang="ru-RU" dirty="0"/>
              <a:t> </a:t>
            </a:r>
            <a:r>
              <a:rPr lang="ru-RU" dirty="0" err="1"/>
              <a:t>ағынның </a:t>
            </a:r>
            <a:r>
              <a:rPr lang="ru-RU" dirty="0" err="1" smtClean="0"/>
              <a:t>немесе</a:t>
            </a:r>
            <a:r>
              <a:rPr lang="ru-RU" dirty="0" smtClean="0"/>
              <a:t> </a:t>
            </a:r>
            <a:r>
              <a:rPr lang="ru-RU" dirty="0" err="1"/>
              <a:t>шекті</a:t>
            </a:r>
            <a:r>
              <a:rPr lang="ru-RU" dirty="0"/>
              <a:t> </a:t>
            </a:r>
            <a:r>
              <a:rPr lang="ru-RU" dirty="0" err="1"/>
              <a:t>каналдың көлденең қимасы бойынша</a:t>
            </a:r>
            <a:r>
              <a:rPr lang="ru-RU" dirty="0"/>
              <a:t> </a:t>
            </a:r>
            <a:r>
              <a:rPr lang="ru-RU" dirty="0" err="1"/>
              <a:t>таралуын</a:t>
            </a:r>
            <a:r>
              <a:rPr lang="ru-RU" dirty="0"/>
              <a:t>, </a:t>
            </a:r>
            <a:r>
              <a:rPr lang="ru-RU" dirty="0" err="1"/>
              <a:t>көбік құрылымының көптігі </a:t>
            </a:r>
            <a:r>
              <a:rPr lang="ru-RU" dirty="0"/>
              <a:t>мен </a:t>
            </a:r>
            <a:r>
              <a:rPr lang="ru-RU" dirty="0" err="1"/>
              <a:t>дисперсиясын</a:t>
            </a:r>
            <a:r>
              <a:rPr lang="ru-RU" dirty="0"/>
              <a:t> </a:t>
            </a:r>
            <a:r>
              <a:rPr lang="ru-RU" dirty="0" err="1"/>
              <a:t>білуді</a:t>
            </a:r>
            <a:r>
              <a:rPr lang="ru-RU" dirty="0"/>
              <a:t> </a:t>
            </a:r>
            <a:r>
              <a:rPr lang="ru-RU" dirty="0" err="1"/>
              <a:t>талап</a:t>
            </a:r>
            <a:r>
              <a:rPr lang="ru-RU" dirty="0"/>
              <a:t> </a:t>
            </a:r>
            <a:r>
              <a:rPr lang="ru-RU" dirty="0" err="1"/>
              <a:t>етеді</a:t>
            </a:r>
            <a:r>
              <a:rPr lang="ru-RU" dirty="0"/>
              <a:t>. </a:t>
            </a:r>
            <a:r>
              <a:rPr lang="ru-RU" dirty="0" err="1"/>
              <a:t>Әр</a:t>
            </a:r>
            <a:r>
              <a:rPr lang="ru-RU" dirty="0"/>
              <a:t> </a:t>
            </a:r>
            <a:r>
              <a:rPr lang="ru-RU" dirty="0" err="1"/>
              <a:t>түрлі</a:t>
            </a:r>
            <a:r>
              <a:rPr lang="ru-RU" dirty="0"/>
              <a:t> </a:t>
            </a:r>
            <a:r>
              <a:rPr lang="ru-RU" dirty="0" err="1"/>
              <a:t>реологиялық</a:t>
            </a:r>
            <a:r>
              <a:rPr lang="ru-RU" dirty="0"/>
              <a:t> </a:t>
            </a:r>
            <a:r>
              <a:rPr lang="ru-RU" dirty="0" err="1"/>
              <a:t>модельдердің</a:t>
            </a:r>
            <a:r>
              <a:rPr lang="ru-RU" dirty="0"/>
              <a:t> </a:t>
            </a:r>
            <a:r>
              <a:rPr lang="ru-RU" dirty="0" err="1"/>
              <a:t>көмегімен</a:t>
            </a:r>
            <a:r>
              <a:rPr lang="ru-RU" dirty="0"/>
              <a:t> </a:t>
            </a:r>
            <a:r>
              <a:rPr lang="ru-RU" dirty="0" err="1"/>
              <a:t>көбік</a:t>
            </a:r>
            <a:r>
              <a:rPr lang="ru-RU" dirty="0"/>
              <a:t> </a:t>
            </a:r>
            <a:r>
              <a:rPr lang="ru-RU" dirty="0" err="1"/>
              <a:t>ағындарының</a:t>
            </a:r>
            <a:r>
              <a:rPr lang="ru-RU" dirty="0"/>
              <a:t> </a:t>
            </a:r>
            <a:r>
              <a:rPr lang="ru-RU" dirty="0" err="1"/>
              <a:t>физикалық-математикалық</a:t>
            </a:r>
            <a:r>
              <a:rPr lang="ru-RU" dirty="0"/>
              <a:t> </a:t>
            </a:r>
            <a:r>
              <a:rPr lang="ru-RU" dirty="0" err="1"/>
              <a:t>сипаттамалары</a:t>
            </a:r>
            <a:r>
              <a:rPr lang="ru-RU" dirty="0"/>
              <a:t> </a:t>
            </a:r>
            <a:r>
              <a:rPr lang="ru-RU" dirty="0" err="1"/>
              <a:t>маңызды</a:t>
            </a:r>
            <a:r>
              <a:rPr lang="ru-RU" dirty="0"/>
              <a:t> </a:t>
            </a:r>
            <a:r>
              <a:rPr lang="ru-RU" dirty="0" err="1"/>
              <a:t>рөл</a:t>
            </a:r>
            <a:r>
              <a:rPr lang="ru-RU" dirty="0"/>
              <a:t> </a:t>
            </a:r>
            <a:r>
              <a:rPr lang="ru-RU" dirty="0" err="1"/>
              <a:t>атқарады</a:t>
            </a:r>
            <a:r>
              <a:rPr lang="ru-RU" dirty="0"/>
              <a:t>. </a:t>
            </a:r>
            <a:r>
              <a:rPr lang="ru-RU" dirty="0" err="1"/>
              <a:t>Әдетте</a:t>
            </a:r>
            <a:r>
              <a:rPr lang="ru-RU" dirty="0"/>
              <a:t>, </a:t>
            </a:r>
            <a:r>
              <a:rPr lang="ru-RU" dirty="0" err="1"/>
              <a:t>реологиялық</a:t>
            </a:r>
            <a:r>
              <a:rPr lang="ru-RU" dirty="0"/>
              <a:t> </a:t>
            </a:r>
            <a:r>
              <a:rPr lang="ru-RU" dirty="0" err="1"/>
              <a:t>модельді</a:t>
            </a:r>
            <a:r>
              <a:rPr lang="ru-RU" dirty="0"/>
              <a:t> </a:t>
            </a:r>
            <a:r>
              <a:rPr lang="ru-RU" dirty="0" err="1"/>
              <a:t>таңдаудың</a:t>
            </a:r>
            <a:r>
              <a:rPr lang="ru-RU" dirty="0"/>
              <a:t> </a:t>
            </a:r>
            <a:r>
              <a:rPr lang="ru-RU" dirty="0" err="1"/>
              <a:t>дұрыстығы</a:t>
            </a:r>
            <a:r>
              <a:rPr lang="ru-RU" dirty="0"/>
              <a:t> эксперимент </a:t>
            </a:r>
            <a:r>
              <a:rPr lang="ru-RU" dirty="0" err="1"/>
              <a:t>арқылы</a:t>
            </a:r>
            <a:r>
              <a:rPr lang="ru-RU" dirty="0"/>
              <a:t> </a:t>
            </a:r>
            <a:r>
              <a:rPr lang="ru-RU" dirty="0" err="1"/>
              <a:t>тексеріледі</a:t>
            </a:r>
            <a:r>
              <a:rPr lang="ru-RU" dirty="0"/>
              <a:t>.</a:t>
            </a:r>
            <a:endParaRPr lang="x-none" dirty="0"/>
          </a:p>
        </p:txBody>
      </p:sp>
    </p:spTree>
    <p:extLst>
      <p:ext uri="{BB962C8B-B14F-4D97-AF65-F5344CB8AC3E}">
        <p14:creationId xmlns:p14="http://schemas.microsoft.com/office/powerpoint/2010/main" xmlns="" val="3532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DECB22AA-FF57-4F8B-9A1A-F9C59230BE12}"/>
              </a:ext>
            </a:extLst>
          </p:cNvPr>
          <p:cNvSpPr>
            <a:spLocks noGrp="1"/>
          </p:cNvSpPr>
          <p:nvPr>
            <p:ph idx="1"/>
          </p:nvPr>
        </p:nvSpPr>
        <p:spPr>
          <a:xfrm>
            <a:off x="761612" y="1253331"/>
            <a:ext cx="7886700" cy="4351338"/>
          </a:xfrm>
        </p:spPr>
        <p:txBody>
          <a:bodyPr>
            <a:normAutofit fontScale="70000" lnSpcReduction="20000"/>
          </a:bodyPr>
          <a:lstStyle/>
          <a:p>
            <a:r>
              <a:rPr lang="ru-RU" dirty="0" err="1"/>
              <a:t>Көбіктің маңызды физика-механикалық қасиеті оның қолданылатын деформацияға, яғни оның реомеханикалық </a:t>
            </a:r>
            <a:r>
              <a:rPr lang="ru-RU" dirty="0" err="1" smtClean="0"/>
              <a:t>сипаттамасына</a:t>
            </a:r>
            <a:r>
              <a:rPr lang="ru-RU" dirty="0" smtClean="0"/>
              <a:t> </a:t>
            </a:r>
            <a:r>
              <a:rPr lang="ru-RU" dirty="0" err="1"/>
              <a:t>қарсы тұру қабілеті болып</a:t>
            </a:r>
            <a:r>
              <a:rPr lang="ru-RU" dirty="0"/>
              <a:t> </a:t>
            </a:r>
            <a:r>
              <a:rPr lang="ru-RU" dirty="0" err="1"/>
              <a:t>табылады</a:t>
            </a:r>
            <a:r>
              <a:rPr lang="ru-RU" dirty="0"/>
              <a:t>. </a:t>
            </a:r>
            <a:r>
              <a:rPr lang="ru-RU" dirty="0" err="1"/>
              <a:t>Жалпы</a:t>
            </a:r>
            <a:r>
              <a:rPr lang="ru-RU" dirty="0"/>
              <a:t>, </a:t>
            </a:r>
            <a:r>
              <a:rPr lang="ru-RU" dirty="0" err="1"/>
              <a:t>көбік механикасы</a:t>
            </a:r>
            <a:r>
              <a:rPr lang="ru-RU" dirty="0"/>
              <a:t> </a:t>
            </a:r>
            <a:r>
              <a:rPr lang="ru-RU" dirty="0" err="1"/>
              <a:t>дисперсті</a:t>
            </a:r>
            <a:r>
              <a:rPr lang="ru-RU" dirty="0"/>
              <a:t> </a:t>
            </a:r>
            <a:r>
              <a:rPr lang="ru-RU" dirty="0" err="1"/>
              <a:t>жүйе ретінде</a:t>
            </a:r>
            <a:r>
              <a:rPr lang="ru-RU" dirty="0"/>
              <a:t> </a:t>
            </a:r>
            <a:r>
              <a:rPr lang="ru-RU" dirty="0" err="1"/>
              <a:t>жоғары концентрацияланған эмульсиялардың реомеханикалық </a:t>
            </a:r>
            <a:r>
              <a:rPr lang="ru-RU" dirty="0" err="1" smtClean="0"/>
              <a:t>сипаттамасымен</a:t>
            </a:r>
            <a:r>
              <a:rPr lang="ru-RU" dirty="0" smtClean="0"/>
              <a:t> </a:t>
            </a:r>
            <a:r>
              <a:rPr lang="ru-RU" dirty="0" err="1"/>
              <a:t>бірдей</a:t>
            </a:r>
            <a:r>
              <a:rPr lang="ru-RU" dirty="0"/>
              <a:t> </a:t>
            </a:r>
            <a:r>
              <a:rPr lang="ru-RU" dirty="0" err="1"/>
              <a:t>заңдылықтарға бағынады, онда</a:t>
            </a:r>
            <a:r>
              <a:rPr lang="ru-RU" dirty="0"/>
              <a:t> </a:t>
            </a:r>
            <a:r>
              <a:rPr lang="ru-RU" dirty="0" err="1"/>
              <a:t>жүйенің құрылымдық элементтері</a:t>
            </a:r>
            <a:r>
              <a:rPr lang="ru-RU" dirty="0"/>
              <a:t> </a:t>
            </a:r>
            <a:r>
              <a:rPr lang="ru-RU" dirty="0" err="1"/>
              <a:t>(бөлшектер, тамшылар</a:t>
            </a:r>
            <a:r>
              <a:rPr lang="ru-RU" dirty="0"/>
              <a:t>, </a:t>
            </a:r>
            <a:r>
              <a:rPr lang="ru-RU" dirty="0" err="1"/>
              <a:t>көпіршіктер</a:t>
            </a:r>
            <a:r>
              <a:rPr lang="ru-RU" dirty="0"/>
              <a:t>) </a:t>
            </a:r>
            <a:r>
              <a:rPr lang="ru-RU" dirty="0" err="1"/>
              <a:t>арасындағы байланыс</a:t>
            </a:r>
            <a:r>
              <a:rPr lang="ru-RU" dirty="0"/>
              <a:t> </a:t>
            </a:r>
            <a:r>
              <a:rPr lang="ru-RU" dirty="0" err="1"/>
              <a:t>деформацияға, бұзылуға және қалпына келтіруге</a:t>
            </a:r>
            <a:r>
              <a:rPr lang="ru-RU" dirty="0"/>
              <a:t> </a:t>
            </a:r>
            <a:r>
              <a:rPr lang="ru-RU" dirty="0" err="1"/>
              <a:t>ұшырайды.</a:t>
            </a:r>
            <a:r>
              <a:rPr lang="ru-RU" dirty="0"/>
              <a:t> </a:t>
            </a:r>
            <a:r>
              <a:rPr lang="ru-RU" dirty="0" err="1"/>
              <a:t>Сонымен</a:t>
            </a:r>
            <a:r>
              <a:rPr lang="ru-RU" dirty="0"/>
              <a:t> </a:t>
            </a:r>
            <a:r>
              <a:rPr lang="ru-RU" dirty="0" err="1"/>
              <a:t>қатар</a:t>
            </a:r>
            <a:r>
              <a:rPr lang="ru-RU" dirty="0"/>
              <a:t>, </a:t>
            </a:r>
            <a:r>
              <a:rPr lang="ru-RU" dirty="0" err="1"/>
              <a:t>көбік</a:t>
            </a:r>
            <a:r>
              <a:rPr lang="ru-RU" dirty="0"/>
              <a:t> </a:t>
            </a:r>
            <a:r>
              <a:rPr lang="ru-RU" dirty="0" err="1"/>
              <a:t>механикасының</a:t>
            </a:r>
            <a:r>
              <a:rPr lang="ru-RU" dirty="0"/>
              <a:t> </a:t>
            </a:r>
            <a:r>
              <a:rPr lang="ru-RU" dirty="0" err="1"/>
              <a:t>құрылымдық</a:t>
            </a:r>
            <a:r>
              <a:rPr lang="ru-RU" dirty="0"/>
              <a:t> </a:t>
            </a:r>
            <a:r>
              <a:rPr lang="ru-RU" dirty="0" err="1"/>
              <a:t>морфологиясына</a:t>
            </a:r>
            <a:r>
              <a:rPr lang="ru-RU" dirty="0"/>
              <a:t> </a:t>
            </a:r>
            <a:r>
              <a:rPr lang="ru-RU" dirty="0" err="1"/>
              <a:t>байланысты</a:t>
            </a:r>
            <a:r>
              <a:rPr lang="ru-RU" dirty="0"/>
              <a:t> </a:t>
            </a:r>
            <a:r>
              <a:rPr lang="ru-RU" dirty="0" err="1"/>
              <a:t>өзіндік</a:t>
            </a:r>
            <a:r>
              <a:rPr lang="ru-RU" dirty="0"/>
              <a:t> </a:t>
            </a:r>
            <a:r>
              <a:rPr lang="ru-RU" dirty="0" err="1"/>
              <a:t>ерекшеліктері</a:t>
            </a:r>
            <a:r>
              <a:rPr lang="ru-RU" dirty="0"/>
              <a:t> бар. </a:t>
            </a:r>
            <a:r>
              <a:rPr lang="ru-RU" dirty="0" err="1"/>
              <a:t>Көбіктің реомеханикалық </a:t>
            </a:r>
            <a:r>
              <a:rPr lang="ru-RU" dirty="0" err="1" smtClean="0"/>
              <a:t>сипаттамасының </a:t>
            </a:r>
            <a:r>
              <a:rPr lang="ru-RU" dirty="0" err="1"/>
              <a:t>сипатына</a:t>
            </a:r>
            <a:r>
              <a:rPr lang="ru-RU" dirty="0"/>
              <a:t> </a:t>
            </a:r>
            <a:r>
              <a:rPr lang="ru-RU" dirty="0" err="1"/>
              <a:t>оның жасушалық көпіршіктерінің пішіні</a:t>
            </a:r>
            <a:r>
              <a:rPr lang="ru-RU" dirty="0"/>
              <a:t> мен </a:t>
            </a:r>
            <a:r>
              <a:rPr lang="ru-RU" dirty="0" err="1"/>
              <a:t>құрылымы</a:t>
            </a:r>
            <a:r>
              <a:rPr lang="ru-RU" dirty="0"/>
              <a:t>, </a:t>
            </a:r>
            <a:r>
              <a:rPr lang="ru-RU" dirty="0" err="1"/>
              <a:t>құрылымында қабықтардың</a:t>
            </a:r>
            <a:r>
              <a:rPr lang="ru-RU" dirty="0"/>
              <a:t>, </a:t>
            </a:r>
            <a:r>
              <a:rPr lang="ru-RU" dirty="0" err="1"/>
              <a:t>көпіршік аралық түйіндердің және </a:t>
            </a:r>
            <a:r>
              <a:rPr lang="ru-RU" dirty="0"/>
              <a:t>Плато Гиббс </a:t>
            </a:r>
            <a:r>
              <a:rPr lang="ru-RU" dirty="0" err="1"/>
              <a:t>арналарының болуы</a:t>
            </a:r>
            <a:r>
              <a:rPr lang="ru-RU" dirty="0"/>
              <a:t> </a:t>
            </a:r>
            <a:r>
              <a:rPr lang="ru-RU" dirty="0" err="1"/>
              <a:t>үлкен әсер етеді</a:t>
            </a:r>
            <a:r>
              <a:rPr lang="ru-RU" dirty="0"/>
              <a:t>.</a:t>
            </a:r>
            <a:endParaRPr lang="x-none" dirty="0"/>
          </a:p>
        </p:txBody>
      </p:sp>
    </p:spTree>
    <p:extLst>
      <p:ext uri="{BB962C8B-B14F-4D97-AF65-F5344CB8AC3E}">
        <p14:creationId xmlns:p14="http://schemas.microsoft.com/office/powerpoint/2010/main" xmlns="" val="2857286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516BB9C7-1F52-4CFC-B0E4-1479C52931FD}"/>
              </a:ext>
            </a:extLst>
          </p:cNvPr>
          <p:cNvSpPr>
            <a:spLocks noGrp="1"/>
          </p:cNvSpPr>
          <p:nvPr>
            <p:ph idx="1"/>
          </p:nvPr>
        </p:nvSpPr>
        <p:spPr>
          <a:xfrm>
            <a:off x="601825" y="727789"/>
            <a:ext cx="7913525" cy="5449175"/>
          </a:xfrm>
        </p:spPr>
        <p:txBody>
          <a:bodyPr>
            <a:normAutofit fontScale="62500" lnSpcReduction="20000"/>
          </a:bodyPr>
          <a:lstStyle/>
          <a:p>
            <a:r>
              <a:rPr lang="ru-RU" dirty="0" err="1"/>
              <a:t>Тәжірибелі</a:t>
            </a:r>
            <a:r>
              <a:rPr lang="ru-RU" dirty="0"/>
              <a:t> </a:t>
            </a:r>
            <a:r>
              <a:rPr lang="ru-RU" dirty="0" err="1"/>
              <a:t>мәліметтерге</a:t>
            </a:r>
            <a:r>
              <a:rPr lang="ru-RU" dirty="0"/>
              <a:t> </a:t>
            </a:r>
            <a:r>
              <a:rPr lang="ru-RU" dirty="0" err="1"/>
              <a:t>сүйене</a:t>
            </a:r>
            <a:r>
              <a:rPr lang="ru-RU" dirty="0"/>
              <a:t> </a:t>
            </a:r>
            <a:r>
              <a:rPr lang="ru-RU" dirty="0" err="1"/>
              <a:t>отырып</a:t>
            </a:r>
            <a:r>
              <a:rPr lang="ru-RU" dirty="0"/>
              <a:t> </a:t>
            </a:r>
            <a:r>
              <a:rPr lang="ru-RU" dirty="0" err="1"/>
              <a:t>көбікті</a:t>
            </a:r>
            <a:r>
              <a:rPr lang="ru-RU" dirty="0"/>
              <a:t> </a:t>
            </a:r>
            <a:r>
              <a:rPr lang="ru-RU" dirty="0" err="1"/>
              <a:t>реомеханикалық</a:t>
            </a:r>
            <a:r>
              <a:rPr lang="ru-RU" dirty="0"/>
              <a:t> </a:t>
            </a:r>
            <a:r>
              <a:rPr lang="ru-RU" dirty="0" err="1"/>
              <a:t>тұрғыдан</a:t>
            </a:r>
            <a:r>
              <a:rPr lang="ru-RU" dirty="0"/>
              <a:t> </a:t>
            </a:r>
            <a:r>
              <a:rPr lang="ru-RU" dirty="0" err="1"/>
              <a:t>серпімді</a:t>
            </a:r>
            <a:r>
              <a:rPr lang="ru-RU" dirty="0"/>
              <a:t> </a:t>
            </a:r>
            <a:r>
              <a:rPr lang="ru-RU" dirty="0" err="1"/>
              <a:t>пластикалық</a:t>
            </a:r>
            <a:r>
              <a:rPr lang="ru-RU" dirty="0"/>
              <a:t> </a:t>
            </a:r>
            <a:r>
              <a:rPr lang="ru-RU" dirty="0" err="1"/>
              <a:t>тұтқыр</a:t>
            </a:r>
            <a:r>
              <a:rPr lang="ru-RU" dirty="0"/>
              <a:t> </a:t>
            </a:r>
            <a:r>
              <a:rPr lang="ru-RU" dirty="0" err="1"/>
              <a:t>жүйе</a:t>
            </a:r>
            <a:r>
              <a:rPr lang="ru-RU" dirty="0"/>
              <a:t> </a:t>
            </a:r>
            <a:r>
              <a:rPr lang="ru-RU" dirty="0" err="1"/>
              <a:t>ретінде</a:t>
            </a:r>
            <a:r>
              <a:rPr lang="ru-RU" dirty="0"/>
              <a:t> </a:t>
            </a:r>
            <a:r>
              <a:rPr lang="ru-RU" dirty="0" err="1"/>
              <a:t>сипаттауға</a:t>
            </a:r>
            <a:r>
              <a:rPr lang="ru-RU" dirty="0"/>
              <a:t> </a:t>
            </a:r>
            <a:r>
              <a:rPr lang="ru-RU" dirty="0" err="1"/>
              <a:t>болады</a:t>
            </a:r>
            <a:r>
              <a:rPr lang="ru-RU" dirty="0"/>
              <a:t>, </a:t>
            </a:r>
            <a:r>
              <a:rPr lang="ru-RU" dirty="0" err="1"/>
              <a:t>онда</a:t>
            </a:r>
            <a:r>
              <a:rPr lang="ru-RU" dirty="0"/>
              <a:t> </a:t>
            </a:r>
            <a:r>
              <a:rPr lang="ru-RU" dirty="0" err="1"/>
              <a:t>кішкене</a:t>
            </a:r>
            <a:r>
              <a:rPr lang="ru-RU" dirty="0"/>
              <a:t> деформация </a:t>
            </a:r>
            <a:r>
              <a:rPr lang="ru-RU" dirty="0" err="1"/>
              <a:t>кезінде</a:t>
            </a:r>
            <a:r>
              <a:rPr lang="ru-RU" dirty="0"/>
              <a:t> </a:t>
            </a:r>
            <a:r>
              <a:rPr lang="ru-RU" dirty="0" err="1"/>
              <a:t>көбіктің</a:t>
            </a:r>
            <a:r>
              <a:rPr lang="ru-RU" dirty="0"/>
              <a:t> </a:t>
            </a:r>
            <a:r>
              <a:rPr lang="ru-RU" dirty="0" err="1"/>
              <a:t>құрылымдық</a:t>
            </a:r>
            <a:r>
              <a:rPr lang="ru-RU" dirty="0"/>
              <a:t> </a:t>
            </a:r>
            <a:r>
              <a:rPr lang="ru-RU" dirty="0" err="1"/>
              <a:t>байланыстарының</a:t>
            </a:r>
            <a:r>
              <a:rPr lang="ru-RU" dirty="0"/>
              <a:t> </a:t>
            </a:r>
            <a:r>
              <a:rPr lang="ru-RU" dirty="0" err="1"/>
              <a:t>икемділігі</a:t>
            </a:r>
            <a:r>
              <a:rPr lang="ru-RU" dirty="0"/>
              <a:t> </a:t>
            </a:r>
            <a:r>
              <a:rPr lang="ru-RU" dirty="0" err="1"/>
              <a:t>көрінеді</a:t>
            </a:r>
            <a:r>
              <a:rPr lang="ru-RU" dirty="0"/>
              <a:t>, ал </a:t>
            </a:r>
            <a:r>
              <a:rPr lang="ru-RU" dirty="0" err="1"/>
              <a:t>көпіршік</a:t>
            </a:r>
            <a:r>
              <a:rPr lang="ru-RU" dirty="0"/>
              <a:t> </a:t>
            </a:r>
            <a:r>
              <a:rPr lang="ru-RU" dirty="0" err="1"/>
              <a:t>жасушаларының</a:t>
            </a:r>
            <a:r>
              <a:rPr lang="ru-RU" dirty="0"/>
              <a:t> </a:t>
            </a:r>
            <a:r>
              <a:rPr lang="ru-RU" dirty="0" err="1"/>
              <a:t>бастапқы</a:t>
            </a:r>
            <a:r>
              <a:rPr lang="ru-RU" dirty="0"/>
              <a:t> </a:t>
            </a:r>
            <a:r>
              <a:rPr lang="ru-RU" dirty="0" err="1"/>
              <a:t>формасы</a:t>
            </a:r>
            <a:r>
              <a:rPr lang="ru-RU" dirty="0"/>
              <a:t> </a:t>
            </a:r>
            <a:r>
              <a:rPr lang="ru-RU" dirty="0" err="1"/>
              <a:t>бұрмаланады</a:t>
            </a:r>
            <a:r>
              <a:rPr lang="ru-RU" dirty="0"/>
              <a:t>, </a:t>
            </a:r>
            <a:r>
              <a:rPr lang="ru-RU" dirty="0" err="1"/>
              <a:t>бірақ</a:t>
            </a:r>
            <a:r>
              <a:rPr lang="ru-RU" dirty="0"/>
              <a:t> </a:t>
            </a:r>
            <a:r>
              <a:rPr lang="ru-RU" dirty="0" err="1"/>
              <a:t>жүктемені</a:t>
            </a:r>
            <a:r>
              <a:rPr lang="ru-RU" dirty="0"/>
              <a:t> </a:t>
            </a:r>
            <a:r>
              <a:rPr lang="ru-RU" dirty="0" err="1"/>
              <a:t>алып</a:t>
            </a:r>
            <a:r>
              <a:rPr lang="ru-RU" dirty="0"/>
              <a:t> </a:t>
            </a:r>
            <a:r>
              <a:rPr lang="ru-RU" dirty="0" err="1"/>
              <a:t>тастағанда</a:t>
            </a:r>
            <a:r>
              <a:rPr lang="ru-RU" dirty="0"/>
              <a:t> </a:t>
            </a:r>
            <a:r>
              <a:rPr lang="ru-RU" dirty="0" err="1"/>
              <a:t>бастапқы</a:t>
            </a:r>
            <a:r>
              <a:rPr lang="ru-RU" dirty="0"/>
              <a:t> </a:t>
            </a:r>
            <a:r>
              <a:rPr lang="ru-RU" dirty="0" err="1"/>
              <a:t>күйіне</a:t>
            </a:r>
            <a:r>
              <a:rPr lang="ru-RU" dirty="0"/>
              <a:t> </a:t>
            </a:r>
            <a:r>
              <a:rPr lang="ru-RU" dirty="0" err="1"/>
              <a:t>оралады</a:t>
            </a:r>
            <a:r>
              <a:rPr lang="ru-RU" dirty="0"/>
              <a:t>. </a:t>
            </a:r>
            <a:r>
              <a:rPr lang="ru-RU" dirty="0" err="1"/>
              <a:t>Деформацияның</a:t>
            </a:r>
            <a:r>
              <a:rPr lang="ru-RU" dirty="0"/>
              <a:t> </a:t>
            </a:r>
            <a:r>
              <a:rPr lang="ru-RU" dirty="0" err="1"/>
              <a:t>жоғарылауымен</a:t>
            </a:r>
            <a:r>
              <a:rPr lang="ru-RU" dirty="0"/>
              <a:t> </a:t>
            </a:r>
            <a:r>
              <a:rPr lang="ru-RU" dirty="0" err="1"/>
              <a:t>жүйе</a:t>
            </a:r>
            <a:r>
              <a:rPr lang="ru-RU" dirty="0"/>
              <a:t> </a:t>
            </a:r>
            <a:r>
              <a:rPr lang="ru-RU" dirty="0" err="1"/>
              <a:t>кешіктірілген</a:t>
            </a:r>
            <a:r>
              <a:rPr lang="ru-RU" dirty="0"/>
              <a:t> </a:t>
            </a:r>
            <a:r>
              <a:rPr lang="ru-RU" dirty="0" err="1"/>
              <a:t>серпімді</a:t>
            </a:r>
            <a:r>
              <a:rPr lang="ru-RU" dirty="0"/>
              <a:t> деформация </a:t>
            </a:r>
            <a:r>
              <a:rPr lang="ru-RU" dirty="0" err="1"/>
              <a:t>аймағына</a:t>
            </a:r>
            <a:r>
              <a:rPr lang="ru-RU" dirty="0"/>
              <a:t> </a:t>
            </a:r>
            <a:r>
              <a:rPr lang="ru-RU" dirty="0" err="1"/>
              <a:t>өтеді</a:t>
            </a:r>
            <a:r>
              <a:rPr lang="ru-RU" dirty="0"/>
              <a:t>, </a:t>
            </a:r>
            <a:r>
              <a:rPr lang="ru-RU" dirty="0" err="1"/>
              <a:t>онда</a:t>
            </a:r>
            <a:r>
              <a:rPr lang="ru-RU" dirty="0"/>
              <a:t> </a:t>
            </a:r>
            <a:r>
              <a:rPr lang="ru-RU" dirty="0" err="1"/>
              <a:t>бастапқы</a:t>
            </a:r>
            <a:r>
              <a:rPr lang="ru-RU" dirty="0"/>
              <a:t> </a:t>
            </a:r>
            <a:r>
              <a:rPr lang="ru-RU" dirty="0" err="1"/>
              <a:t>байланыстар</a:t>
            </a:r>
            <a:r>
              <a:rPr lang="ru-RU" dirty="0"/>
              <a:t> </a:t>
            </a:r>
            <a:r>
              <a:rPr lang="ru-RU" dirty="0" err="1"/>
              <a:t>олардың</a:t>
            </a:r>
            <a:r>
              <a:rPr lang="ru-RU" dirty="0"/>
              <a:t> </a:t>
            </a:r>
            <a:r>
              <a:rPr lang="ru-RU" dirty="0" err="1"/>
              <a:t>қайта</a:t>
            </a:r>
            <a:r>
              <a:rPr lang="ru-RU" dirty="0"/>
              <a:t> </a:t>
            </a:r>
            <a:r>
              <a:rPr lang="ru-RU" dirty="0" err="1"/>
              <a:t>орналасуымен</a:t>
            </a:r>
            <a:r>
              <a:rPr lang="ru-RU" dirty="0"/>
              <a:t> </a:t>
            </a:r>
            <a:r>
              <a:rPr lang="ru-RU" dirty="0" err="1"/>
              <a:t>және</a:t>
            </a:r>
            <a:r>
              <a:rPr lang="ru-RU" dirty="0"/>
              <a:t> </a:t>
            </a:r>
            <a:r>
              <a:rPr lang="ru-RU" dirty="0" err="1"/>
              <a:t>бастапқы</a:t>
            </a:r>
            <a:r>
              <a:rPr lang="ru-RU" dirty="0"/>
              <a:t> </a:t>
            </a:r>
            <a:r>
              <a:rPr lang="ru-RU" dirty="0" err="1"/>
              <a:t>күйге</a:t>
            </a:r>
            <a:r>
              <a:rPr lang="ru-RU" dirty="0"/>
              <a:t> </a:t>
            </a:r>
            <a:r>
              <a:rPr lang="ru-RU" dirty="0" err="1"/>
              <a:t>ұқсас</a:t>
            </a:r>
            <a:r>
              <a:rPr lang="ru-RU" dirty="0"/>
              <a:t> </a:t>
            </a:r>
            <a:r>
              <a:rPr lang="ru-RU" dirty="0" err="1"/>
              <a:t>құрылымды</a:t>
            </a:r>
            <a:r>
              <a:rPr lang="ru-RU" dirty="0"/>
              <a:t> </a:t>
            </a:r>
            <a:r>
              <a:rPr lang="ru-RU" dirty="0" err="1"/>
              <a:t>қалпына</a:t>
            </a:r>
            <a:r>
              <a:rPr lang="ru-RU" dirty="0"/>
              <a:t> </a:t>
            </a:r>
            <a:r>
              <a:rPr lang="ru-RU" dirty="0" err="1"/>
              <a:t>келтірумен</a:t>
            </a:r>
            <a:r>
              <a:rPr lang="ru-RU" dirty="0"/>
              <a:t> </a:t>
            </a:r>
            <a:r>
              <a:rPr lang="ru-RU" dirty="0" err="1"/>
              <a:t>бұзылады</a:t>
            </a:r>
            <a:r>
              <a:rPr lang="ru-RU" dirty="0"/>
              <a:t>. </a:t>
            </a:r>
            <a:r>
              <a:rPr lang="ru-RU" dirty="0" err="1"/>
              <a:t>Деформацияның</a:t>
            </a:r>
            <a:r>
              <a:rPr lang="ru-RU" dirty="0"/>
              <a:t> </a:t>
            </a:r>
            <a:r>
              <a:rPr lang="ru-RU" dirty="0" err="1"/>
              <a:t>одан</a:t>
            </a:r>
            <a:r>
              <a:rPr lang="ru-RU" dirty="0"/>
              <a:t> </a:t>
            </a:r>
            <a:r>
              <a:rPr lang="ru-RU" dirty="0" err="1"/>
              <a:t>әрі</a:t>
            </a:r>
            <a:r>
              <a:rPr lang="ru-RU" dirty="0"/>
              <a:t> </a:t>
            </a:r>
            <a:r>
              <a:rPr lang="ru-RU" dirty="0" err="1"/>
              <a:t>ұлғаюы</a:t>
            </a:r>
            <a:r>
              <a:rPr lang="ru-RU" dirty="0"/>
              <a:t> </a:t>
            </a:r>
            <a:r>
              <a:rPr lang="ru-RU" dirty="0" err="1"/>
              <a:t>жүйенің</a:t>
            </a:r>
            <a:r>
              <a:rPr lang="ru-RU" dirty="0"/>
              <a:t> </a:t>
            </a:r>
            <a:r>
              <a:rPr lang="ru-RU" dirty="0" err="1"/>
              <a:t>құрылымдық</a:t>
            </a:r>
            <a:r>
              <a:rPr lang="ru-RU" dirty="0"/>
              <a:t> </a:t>
            </a:r>
            <a:r>
              <a:rPr lang="ru-RU" dirty="0" err="1"/>
              <a:t>элементтері</a:t>
            </a:r>
            <a:r>
              <a:rPr lang="ru-RU" dirty="0"/>
              <a:t> </a:t>
            </a:r>
            <a:r>
              <a:rPr lang="ru-RU" dirty="0" err="1"/>
              <a:t>арасындағы</a:t>
            </a:r>
            <a:r>
              <a:rPr lang="ru-RU" dirty="0"/>
              <a:t> </a:t>
            </a:r>
            <a:r>
              <a:rPr lang="ru-RU" dirty="0" err="1"/>
              <a:t>байланыстардың</a:t>
            </a:r>
            <a:r>
              <a:rPr lang="ru-RU" dirty="0"/>
              <a:t> </a:t>
            </a:r>
            <a:r>
              <a:rPr lang="ru-RU" dirty="0" err="1"/>
              <a:t>толық</a:t>
            </a:r>
            <a:r>
              <a:rPr lang="ru-RU" dirty="0"/>
              <a:t> </a:t>
            </a:r>
            <a:r>
              <a:rPr lang="ru-RU" dirty="0" err="1"/>
              <a:t>бұзылуына</a:t>
            </a:r>
            <a:r>
              <a:rPr lang="ru-RU" dirty="0"/>
              <a:t> </a:t>
            </a:r>
            <a:r>
              <a:rPr lang="ru-RU" dirty="0" err="1"/>
              <a:t>әкеледі</a:t>
            </a:r>
            <a:r>
              <a:rPr lang="ru-RU" dirty="0"/>
              <a:t>, </a:t>
            </a:r>
            <a:r>
              <a:rPr lang="ru-RU" dirty="0" err="1"/>
              <a:t>бұл</a:t>
            </a:r>
            <a:r>
              <a:rPr lang="ru-RU" dirty="0"/>
              <a:t> </a:t>
            </a:r>
            <a:r>
              <a:rPr lang="ru-RU" dirty="0" err="1"/>
              <a:t>көбіктің</a:t>
            </a:r>
            <a:r>
              <a:rPr lang="ru-RU" dirty="0"/>
              <a:t> </a:t>
            </a:r>
            <a:r>
              <a:rPr lang="ru-RU" dirty="0" err="1"/>
              <a:t>жойылуына</a:t>
            </a:r>
            <a:r>
              <a:rPr lang="ru-RU" dirty="0"/>
              <a:t>, </a:t>
            </a:r>
            <a:r>
              <a:rPr lang="ru-RU" dirty="0" err="1"/>
              <a:t>бастапқы</a:t>
            </a:r>
            <a:r>
              <a:rPr lang="ru-RU" dirty="0"/>
              <a:t> </a:t>
            </a:r>
            <a:r>
              <a:rPr lang="ru-RU" dirty="0" err="1"/>
              <a:t>фазаларға</a:t>
            </a:r>
            <a:r>
              <a:rPr lang="ru-RU" dirty="0"/>
              <a:t> </a:t>
            </a:r>
            <a:r>
              <a:rPr lang="ru-RU" dirty="0" err="1"/>
              <a:t>бөлінуге</a:t>
            </a:r>
            <a:r>
              <a:rPr lang="ru-RU" dirty="0"/>
              <a:t> </a:t>
            </a:r>
            <a:r>
              <a:rPr lang="ru-RU" dirty="0" err="1"/>
              <a:t>және</a:t>
            </a:r>
            <a:r>
              <a:rPr lang="ru-RU" dirty="0"/>
              <a:t> </a:t>
            </a:r>
            <a:r>
              <a:rPr lang="ru-RU" dirty="0" err="1"/>
              <a:t>алынған</a:t>
            </a:r>
            <a:r>
              <a:rPr lang="ru-RU" dirty="0"/>
              <a:t> газ - </a:t>
            </a:r>
            <a:r>
              <a:rPr lang="ru-RU" dirty="0" err="1"/>
              <a:t>сұйық</a:t>
            </a:r>
            <a:r>
              <a:rPr lang="ru-RU" dirty="0"/>
              <a:t> </a:t>
            </a:r>
            <a:r>
              <a:rPr lang="ru-RU" dirty="0" err="1"/>
              <a:t>жүйенің</a:t>
            </a:r>
            <a:r>
              <a:rPr lang="ru-RU" dirty="0"/>
              <a:t> квази-</a:t>
            </a:r>
            <a:r>
              <a:rPr lang="ru-RU" dirty="0" err="1"/>
              <a:t>ньютондық</a:t>
            </a:r>
            <a:r>
              <a:rPr lang="ru-RU" dirty="0"/>
              <a:t> </a:t>
            </a:r>
            <a:r>
              <a:rPr lang="ru-RU" dirty="0" err="1"/>
              <a:t>ағымына</a:t>
            </a:r>
            <a:r>
              <a:rPr lang="ru-RU" dirty="0"/>
              <a:t> </a:t>
            </a:r>
            <a:r>
              <a:rPr lang="ru-RU" dirty="0" err="1"/>
              <a:t>әкеледі</a:t>
            </a:r>
            <a:r>
              <a:rPr lang="ru-RU" dirty="0"/>
              <a:t>. </a:t>
            </a:r>
            <a:r>
              <a:rPr lang="ru-RU" dirty="0" err="1"/>
              <a:t>Нақты</a:t>
            </a:r>
            <a:r>
              <a:rPr lang="ru-RU" dirty="0"/>
              <a:t> </a:t>
            </a:r>
            <a:r>
              <a:rPr lang="ru-RU" dirty="0" err="1"/>
              <a:t>полидисперсті</a:t>
            </a:r>
            <a:r>
              <a:rPr lang="ru-RU" dirty="0"/>
              <a:t> </a:t>
            </a:r>
            <a:r>
              <a:rPr lang="ru-RU" dirty="0" err="1"/>
              <a:t>көбікте</a:t>
            </a:r>
            <a:r>
              <a:rPr lang="ru-RU" dirty="0"/>
              <a:t> </a:t>
            </a:r>
            <a:r>
              <a:rPr lang="ru-RU" dirty="0" err="1"/>
              <a:t>оның</a:t>
            </a:r>
            <a:r>
              <a:rPr lang="ru-RU" dirty="0"/>
              <a:t> </a:t>
            </a:r>
            <a:r>
              <a:rPr lang="ru-RU" dirty="0" err="1"/>
              <a:t>құрылымының</a:t>
            </a:r>
            <a:r>
              <a:rPr lang="ru-RU" dirty="0"/>
              <a:t> </a:t>
            </a:r>
            <a:r>
              <a:rPr lang="ru-RU" dirty="0" err="1"/>
              <a:t>бұзылу</a:t>
            </a:r>
            <a:r>
              <a:rPr lang="ru-RU" dirty="0"/>
              <a:t> </a:t>
            </a:r>
            <a:r>
              <a:rPr lang="ru-RU" dirty="0" err="1"/>
              <a:t>көрінісі</a:t>
            </a:r>
            <a:r>
              <a:rPr lang="ru-RU" dirty="0"/>
              <a:t> </a:t>
            </a:r>
            <a:r>
              <a:rPr lang="ru-RU" dirty="0" err="1"/>
              <a:t>әлдеқайда</a:t>
            </a:r>
            <a:r>
              <a:rPr lang="ru-RU" dirty="0"/>
              <a:t> </a:t>
            </a:r>
            <a:r>
              <a:rPr lang="ru-RU" dirty="0" err="1"/>
              <a:t>күрделі</a:t>
            </a:r>
            <a:r>
              <a:rPr lang="ru-RU" dirty="0"/>
              <a:t>, </a:t>
            </a:r>
            <a:r>
              <a:rPr lang="ru-RU" dirty="0" err="1"/>
              <a:t>өйткені</a:t>
            </a:r>
            <a:r>
              <a:rPr lang="ru-RU" dirty="0"/>
              <a:t> </a:t>
            </a:r>
            <a:r>
              <a:rPr lang="ru-RU" dirty="0" err="1"/>
              <a:t>деформацияның</a:t>
            </a:r>
            <a:r>
              <a:rPr lang="ru-RU" dirty="0"/>
              <a:t> </a:t>
            </a:r>
            <a:r>
              <a:rPr lang="ru-RU" dirty="0" err="1"/>
              <a:t>белгілі</a:t>
            </a:r>
            <a:r>
              <a:rPr lang="ru-RU" dirty="0"/>
              <a:t> </a:t>
            </a:r>
            <a:r>
              <a:rPr lang="ru-RU" dirty="0" err="1"/>
              <a:t>бір</a:t>
            </a:r>
            <a:r>
              <a:rPr lang="ru-RU" dirty="0"/>
              <a:t> </a:t>
            </a:r>
            <a:r>
              <a:rPr lang="ru-RU" dirty="0" err="1"/>
              <a:t>дәрежесінде</a:t>
            </a:r>
            <a:r>
              <a:rPr lang="ru-RU" dirty="0"/>
              <a:t> </a:t>
            </a:r>
            <a:r>
              <a:rPr lang="ru-RU" dirty="0" err="1"/>
              <a:t>кіші</a:t>
            </a:r>
            <a:r>
              <a:rPr lang="ru-RU" dirty="0"/>
              <a:t> </a:t>
            </a:r>
            <a:r>
              <a:rPr lang="ru-RU" dirty="0" err="1"/>
              <a:t>көпіршіктердің</a:t>
            </a:r>
            <a:r>
              <a:rPr lang="ru-RU" dirty="0"/>
              <a:t> </a:t>
            </a:r>
            <a:r>
              <a:rPr lang="ru-RU" dirty="0" err="1"/>
              <a:t>құрылымдық</a:t>
            </a:r>
            <a:r>
              <a:rPr lang="ru-RU" dirty="0"/>
              <a:t> - </a:t>
            </a:r>
            <a:r>
              <a:rPr lang="ru-RU" dirty="0" err="1"/>
              <a:t>механикалық</a:t>
            </a:r>
            <a:r>
              <a:rPr lang="ru-RU" dirty="0"/>
              <a:t> </a:t>
            </a:r>
            <a:r>
              <a:rPr lang="ru-RU" dirty="0" err="1"/>
              <a:t>қаттылығының</a:t>
            </a:r>
            <a:r>
              <a:rPr lang="ru-RU" dirty="0"/>
              <a:t> </a:t>
            </a:r>
            <a:r>
              <a:rPr lang="ru-RU" dirty="0" err="1"/>
              <a:t>жоғарылауына</a:t>
            </a:r>
            <a:r>
              <a:rPr lang="ru-RU" dirty="0"/>
              <a:t> </a:t>
            </a:r>
            <a:r>
              <a:rPr lang="ru-RU" dirty="0" err="1"/>
              <a:t>байланысты</a:t>
            </a:r>
            <a:r>
              <a:rPr lang="ru-RU" dirty="0"/>
              <a:t> </a:t>
            </a:r>
            <a:r>
              <a:rPr lang="ru-RU" dirty="0" err="1"/>
              <a:t>үлкен</a:t>
            </a:r>
            <a:r>
              <a:rPr lang="ru-RU" dirty="0"/>
              <a:t> </a:t>
            </a:r>
            <a:r>
              <a:rPr lang="ru-RU" dirty="0" err="1"/>
              <a:t>көпіршік</a:t>
            </a:r>
            <a:r>
              <a:rPr lang="ru-RU" dirty="0"/>
              <a:t> </a:t>
            </a:r>
            <a:r>
              <a:rPr lang="ru-RU" dirty="0" err="1"/>
              <a:t>жасушаларының</a:t>
            </a:r>
            <a:r>
              <a:rPr lang="ru-RU" dirty="0"/>
              <a:t> </a:t>
            </a:r>
            <a:r>
              <a:rPr lang="ru-RU" dirty="0" err="1"/>
              <a:t>мембраналары</a:t>
            </a:r>
            <a:r>
              <a:rPr lang="ru-RU" dirty="0"/>
              <a:t> </a:t>
            </a:r>
            <a:r>
              <a:rPr lang="ru-RU" dirty="0" err="1"/>
              <a:t>бірінші</a:t>
            </a:r>
            <a:r>
              <a:rPr lang="ru-RU" dirty="0"/>
              <a:t> </a:t>
            </a:r>
            <a:r>
              <a:rPr lang="ru-RU" dirty="0" err="1"/>
              <a:t>кезекте</a:t>
            </a:r>
            <a:r>
              <a:rPr lang="ru-RU" dirty="0"/>
              <a:t> </a:t>
            </a:r>
            <a:r>
              <a:rPr lang="ru-RU" dirty="0" err="1"/>
              <a:t>бұзылады</a:t>
            </a:r>
            <a:r>
              <a:rPr lang="ru-RU" dirty="0"/>
              <a:t>, ал </a:t>
            </a:r>
            <a:r>
              <a:rPr lang="ru-RU" dirty="0" err="1"/>
              <a:t>турбулентті</a:t>
            </a:r>
            <a:r>
              <a:rPr lang="ru-RU" dirty="0"/>
              <a:t> </a:t>
            </a:r>
            <a:r>
              <a:rPr lang="ru-RU" dirty="0" err="1"/>
              <a:t>ағындардың</a:t>
            </a:r>
            <a:r>
              <a:rPr lang="ru-RU" dirty="0"/>
              <a:t> </a:t>
            </a:r>
            <a:r>
              <a:rPr lang="ru-RU" dirty="0" err="1"/>
              <a:t>әсерінен</a:t>
            </a:r>
            <a:r>
              <a:rPr lang="ru-RU" dirty="0"/>
              <a:t> </a:t>
            </a:r>
            <a:r>
              <a:rPr lang="ru-RU" dirty="0" err="1"/>
              <a:t>сұйықтық</a:t>
            </a:r>
            <a:r>
              <a:rPr lang="ru-RU" dirty="0"/>
              <a:t> </a:t>
            </a:r>
            <a:r>
              <a:rPr lang="ru-RU" dirty="0" err="1"/>
              <a:t>бұзылған</a:t>
            </a:r>
            <a:r>
              <a:rPr lang="ru-RU" dirty="0"/>
              <a:t> </a:t>
            </a:r>
            <a:r>
              <a:rPr lang="ru-RU" dirty="0" err="1"/>
              <a:t>кезде</a:t>
            </a:r>
            <a:r>
              <a:rPr lang="ru-RU" dirty="0"/>
              <a:t> </a:t>
            </a:r>
            <a:r>
              <a:rPr lang="ru-RU" dirty="0" err="1"/>
              <a:t>бөлінген</a:t>
            </a:r>
            <a:r>
              <a:rPr lang="ru-RU" dirty="0"/>
              <a:t> </a:t>
            </a:r>
            <a:r>
              <a:rPr lang="ru-RU" dirty="0" err="1"/>
              <a:t>ұсақ</a:t>
            </a:r>
            <a:r>
              <a:rPr lang="ru-RU" dirty="0"/>
              <a:t> </a:t>
            </a:r>
            <a:r>
              <a:rPr lang="ru-RU" dirty="0" err="1"/>
              <a:t>дисперсті</a:t>
            </a:r>
            <a:r>
              <a:rPr lang="ru-RU" dirty="0"/>
              <a:t> </a:t>
            </a:r>
            <a:r>
              <a:rPr lang="ru-RU" dirty="0" err="1"/>
              <a:t>көбікпен</a:t>
            </a:r>
            <a:r>
              <a:rPr lang="ru-RU" dirty="0"/>
              <a:t> </a:t>
            </a:r>
            <a:r>
              <a:rPr lang="ru-RU" dirty="0" err="1"/>
              <a:t>бірге</a:t>
            </a:r>
            <a:r>
              <a:rPr lang="ru-RU" dirty="0"/>
              <a:t> </a:t>
            </a:r>
            <a:r>
              <a:rPr lang="ru-RU" dirty="0" err="1"/>
              <a:t>қайталама</a:t>
            </a:r>
            <a:r>
              <a:rPr lang="ru-RU" dirty="0"/>
              <a:t> </a:t>
            </a:r>
            <a:r>
              <a:rPr lang="ru-RU" dirty="0" err="1"/>
              <a:t>көбік</a:t>
            </a:r>
            <a:r>
              <a:rPr lang="ru-RU" dirty="0"/>
              <a:t> </a:t>
            </a:r>
            <a:r>
              <a:rPr lang="ru-RU" dirty="0" err="1"/>
              <a:t>көпіршіктері</a:t>
            </a:r>
            <a:r>
              <a:rPr lang="ru-RU" dirty="0"/>
              <a:t> </a:t>
            </a:r>
            <a:r>
              <a:rPr lang="ru-RU" dirty="0" err="1"/>
              <a:t>пайда</a:t>
            </a:r>
            <a:r>
              <a:rPr lang="ru-RU" dirty="0"/>
              <a:t> </a:t>
            </a:r>
            <a:r>
              <a:rPr lang="ru-RU" dirty="0" err="1"/>
              <a:t>болуы</a:t>
            </a:r>
            <a:r>
              <a:rPr lang="ru-RU" dirty="0"/>
              <a:t> </a:t>
            </a:r>
            <a:r>
              <a:rPr lang="ru-RU" dirty="0" err="1"/>
              <a:t>мүмкін</a:t>
            </a:r>
            <a:r>
              <a:rPr lang="ru-RU" dirty="0"/>
              <a:t>.</a:t>
            </a:r>
            <a:endParaRPr lang="x-none" dirty="0"/>
          </a:p>
        </p:txBody>
      </p:sp>
    </p:spTree>
    <p:extLst>
      <p:ext uri="{BB962C8B-B14F-4D97-AF65-F5344CB8AC3E}">
        <p14:creationId xmlns:p14="http://schemas.microsoft.com/office/powerpoint/2010/main" xmlns="" val="2774536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a:extLst>
              <a:ext uri="{FF2B5EF4-FFF2-40B4-BE49-F238E27FC236}">
                <a16:creationId xmlns:a16="http://schemas.microsoft.com/office/drawing/2014/main" xmlns="" id="{A814A7FF-764C-424C-BF29-762D7E4449ED}"/>
              </a:ext>
            </a:extLst>
          </p:cNvPr>
          <p:cNvPicPr>
            <a:picLocks noGrp="1" noChangeAspect="1"/>
          </p:cNvPicPr>
          <p:nvPr>
            <p:ph idx="1"/>
          </p:nvPr>
        </p:nvPicPr>
        <p:blipFill>
          <a:blip r:embed="rId2" cstate="print"/>
          <a:stretch>
            <a:fillRect/>
          </a:stretch>
        </p:blipFill>
        <p:spPr>
          <a:xfrm>
            <a:off x="1847479" y="1216102"/>
            <a:ext cx="5901599" cy="3370377"/>
          </a:xfrm>
          <a:prstGeom prst="rect">
            <a:avLst/>
          </a:prstGeom>
        </p:spPr>
      </p:pic>
      <p:sp>
        <p:nvSpPr>
          <p:cNvPr id="6" name="TextBox 5">
            <a:extLst>
              <a:ext uri="{FF2B5EF4-FFF2-40B4-BE49-F238E27FC236}">
                <a16:creationId xmlns:a16="http://schemas.microsoft.com/office/drawing/2014/main" xmlns="" id="{0193834D-6D75-4918-B717-D89815297B3F}"/>
              </a:ext>
            </a:extLst>
          </p:cNvPr>
          <p:cNvSpPr txBox="1"/>
          <p:nvPr/>
        </p:nvSpPr>
        <p:spPr>
          <a:xfrm>
            <a:off x="2233074" y="4786445"/>
            <a:ext cx="5523139" cy="646331"/>
          </a:xfrm>
          <a:prstGeom prst="rect">
            <a:avLst/>
          </a:prstGeom>
          <a:noFill/>
        </p:spPr>
        <p:txBody>
          <a:bodyPr wrap="square">
            <a:spAutoFit/>
          </a:bodyPr>
          <a:lstStyle/>
          <a:p>
            <a:r>
              <a:rPr lang="x-none" dirty="0"/>
              <a:t>Сур. 2.1. </a:t>
            </a:r>
            <a:r>
              <a:rPr lang="x-none" dirty="0" err="1"/>
              <a:t>Көбік</a:t>
            </a:r>
            <a:r>
              <a:rPr lang="x-none" dirty="0"/>
              <a:t> пен </a:t>
            </a:r>
            <a:r>
              <a:rPr lang="x-none" dirty="0" err="1"/>
              <a:t>жеке</a:t>
            </a:r>
            <a:r>
              <a:rPr lang="x-none" dirty="0"/>
              <a:t> </a:t>
            </a:r>
            <a:r>
              <a:rPr lang="x-none" dirty="0" err="1"/>
              <a:t>көпіршіктің</a:t>
            </a:r>
            <a:r>
              <a:rPr lang="x-none" dirty="0"/>
              <a:t> деформация </a:t>
            </a:r>
            <a:r>
              <a:rPr lang="x-none" dirty="0" err="1"/>
              <a:t>схемасы</a:t>
            </a:r>
            <a:endParaRPr lang="x-none" dirty="0"/>
          </a:p>
        </p:txBody>
      </p:sp>
    </p:spTree>
    <p:extLst>
      <p:ext uri="{BB962C8B-B14F-4D97-AF65-F5344CB8AC3E}">
        <p14:creationId xmlns:p14="http://schemas.microsoft.com/office/powerpoint/2010/main" xmlns="" val="181828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3F53A9A-F099-44AC-A239-0A3118D3F85A}"/>
              </a:ext>
            </a:extLst>
          </p:cNvPr>
          <p:cNvSpPr>
            <a:spLocks noGrp="1"/>
          </p:cNvSpPr>
          <p:nvPr>
            <p:ph idx="1"/>
          </p:nvPr>
        </p:nvSpPr>
        <p:spPr>
          <a:xfrm>
            <a:off x="628648" y="821095"/>
            <a:ext cx="8263831" cy="5436151"/>
          </a:xfrm>
        </p:spPr>
        <p:txBody>
          <a:bodyPr/>
          <a:lstStyle/>
          <a:p>
            <a:r>
              <a:rPr lang="ru-RU" dirty="0" err="1"/>
              <a:t>Көбік</a:t>
            </a:r>
            <a:r>
              <a:rPr lang="ru-RU" dirty="0"/>
              <a:t> </a:t>
            </a:r>
            <a:r>
              <a:rPr lang="ru-RU" dirty="0" err="1"/>
              <a:t>құрылымының</a:t>
            </a:r>
            <a:r>
              <a:rPr lang="ru-RU" dirty="0"/>
              <a:t> </a:t>
            </a:r>
            <a:r>
              <a:rPr lang="ru-RU" dirty="0" err="1"/>
              <a:t>құрылымдық-механикалық</a:t>
            </a:r>
            <a:r>
              <a:rPr lang="ru-RU" dirty="0"/>
              <a:t> </a:t>
            </a:r>
            <a:r>
              <a:rPr lang="ru-RU" dirty="0" err="1"/>
              <a:t>және</a:t>
            </a:r>
            <a:r>
              <a:rPr lang="ru-RU" dirty="0"/>
              <a:t> </a:t>
            </a:r>
            <a:r>
              <a:rPr lang="ru-RU" dirty="0" err="1"/>
              <a:t>серпімді</a:t>
            </a:r>
            <a:r>
              <a:rPr lang="ru-RU" dirty="0"/>
              <a:t> </a:t>
            </a:r>
            <a:r>
              <a:rPr lang="ru-RU" dirty="0" err="1"/>
              <a:t>қасиеттерін</a:t>
            </a:r>
            <a:r>
              <a:rPr lang="ru-RU" dirty="0"/>
              <a:t> </a:t>
            </a:r>
            <a:r>
              <a:rPr lang="ru-RU" dirty="0" err="1"/>
              <a:t>теориялық</a:t>
            </a:r>
            <a:r>
              <a:rPr lang="ru-RU" dirty="0"/>
              <a:t> </a:t>
            </a:r>
            <a:r>
              <a:rPr lang="ru-RU" dirty="0" err="1"/>
              <a:t>зерттеулер</a:t>
            </a:r>
            <a:r>
              <a:rPr lang="ru-RU" dirty="0"/>
              <a:t> </a:t>
            </a:r>
            <a:r>
              <a:rPr lang="ru-RU" dirty="0" err="1"/>
              <a:t>Б.Дерягин</a:t>
            </a:r>
            <a:r>
              <a:rPr lang="ru-RU" dirty="0"/>
              <a:t>, Х. </a:t>
            </a:r>
            <a:r>
              <a:rPr lang="ru-RU" dirty="0" err="1"/>
              <a:t>Принсен</a:t>
            </a:r>
            <a:r>
              <a:rPr lang="ru-RU" dirty="0"/>
              <a:t> </a:t>
            </a:r>
            <a:r>
              <a:rPr lang="ru-RU" dirty="0" err="1"/>
              <a:t>және</a:t>
            </a:r>
            <a:r>
              <a:rPr lang="ru-RU" dirty="0"/>
              <a:t> т. б., А. </a:t>
            </a:r>
            <a:r>
              <a:rPr lang="ru-RU" dirty="0" err="1"/>
              <a:t>Крайник</a:t>
            </a:r>
            <a:r>
              <a:rPr lang="ru-RU" dirty="0"/>
              <a:t> </a:t>
            </a:r>
            <a:r>
              <a:rPr lang="ru-RU" dirty="0" err="1"/>
              <a:t>және</a:t>
            </a:r>
            <a:r>
              <a:rPr lang="ru-RU" dirty="0"/>
              <a:t> т. б., с. хан </a:t>
            </a:r>
            <a:r>
              <a:rPr lang="ru-RU" dirty="0" err="1"/>
              <a:t>және</a:t>
            </a:r>
            <a:r>
              <a:rPr lang="ru-RU" dirty="0"/>
              <a:t> Р. Армстронг </a:t>
            </a:r>
            <a:r>
              <a:rPr lang="ru-RU" dirty="0" err="1"/>
              <a:t>жүргізді</a:t>
            </a:r>
            <a:r>
              <a:rPr lang="ru-RU" dirty="0"/>
              <a:t>. </a:t>
            </a:r>
            <a:r>
              <a:rPr lang="ru-RU" dirty="0" err="1"/>
              <a:t>Олар</a:t>
            </a:r>
            <a:r>
              <a:rPr lang="ru-RU" dirty="0"/>
              <a:t> </a:t>
            </a:r>
            <a:r>
              <a:rPr lang="ru-RU" dirty="0" err="1"/>
              <a:t>бастапқы</a:t>
            </a:r>
            <a:r>
              <a:rPr lang="ru-RU" dirty="0"/>
              <a:t> </a:t>
            </a:r>
            <a:r>
              <a:rPr lang="ru-RU" dirty="0" err="1"/>
              <a:t>ығысу</a:t>
            </a:r>
            <a:r>
              <a:rPr lang="ru-RU" dirty="0"/>
              <a:t> </a:t>
            </a:r>
            <a:r>
              <a:rPr lang="ru-RU" dirty="0" err="1"/>
              <a:t>кернеуінің</a:t>
            </a:r>
            <a:r>
              <a:rPr lang="ru-RU" dirty="0"/>
              <a:t> </a:t>
            </a:r>
            <a:r>
              <a:rPr lang="ru-RU" dirty="0" err="1"/>
              <a:t>мәндерін</a:t>
            </a:r>
            <a:r>
              <a:rPr lang="ru-RU" dirty="0"/>
              <a:t> </a:t>
            </a:r>
            <a:r>
              <a:rPr lang="ru-RU" dirty="0" err="1"/>
              <a:t>алды</a:t>
            </a:r>
            <a:r>
              <a:rPr lang="ru-RU" dirty="0"/>
              <a:t>:</a:t>
            </a:r>
          </a:p>
          <a:p>
            <a:endParaRPr lang="ru-RU" dirty="0"/>
          </a:p>
          <a:p>
            <a:endParaRPr lang="ru-RU" dirty="0"/>
          </a:p>
          <a:p>
            <a:endParaRPr lang="ru-RU" dirty="0" smtClean="0"/>
          </a:p>
          <a:p>
            <a:r>
              <a:rPr lang="ru-RU" dirty="0" err="1" smtClean="0"/>
              <a:t>көбік </a:t>
            </a:r>
            <a:r>
              <a:rPr lang="ru-RU" dirty="0" err="1"/>
              <a:t>ығысу модулі</a:t>
            </a:r>
            <a:r>
              <a:rPr lang="ru-RU" dirty="0"/>
              <a:t>:</a:t>
            </a:r>
          </a:p>
          <a:p>
            <a:endParaRPr lang="ru-RU" dirty="0"/>
          </a:p>
          <a:p>
            <a:endParaRPr lang="x-none" dirty="0"/>
          </a:p>
        </p:txBody>
      </p:sp>
      <p:pic>
        <p:nvPicPr>
          <p:cNvPr id="3074" name="Picture 2">
            <a:extLst>
              <a:ext uri="{FF2B5EF4-FFF2-40B4-BE49-F238E27FC236}">
                <a16:creationId xmlns:a16="http://schemas.microsoft.com/office/drawing/2014/main" xmlns="" id="{FEE23919-55B5-4C67-A927-0D2F5096729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92080" y="5589240"/>
            <a:ext cx="2934162" cy="693910"/>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Рисунок 3">
            <a:extLst>
              <a:ext uri="{FF2B5EF4-FFF2-40B4-BE49-F238E27FC236}">
                <a16:creationId xmlns:a16="http://schemas.microsoft.com/office/drawing/2014/main" xmlns="" id="{B1C717F0-83B8-4BC7-BE14-D110C93D8F7C}"/>
              </a:ext>
            </a:extLst>
          </p:cNvPr>
          <p:cNvPicPr>
            <a:picLocks noChangeAspect="1"/>
          </p:cNvPicPr>
          <p:nvPr/>
        </p:nvPicPr>
        <p:blipFill>
          <a:blip r:embed="rId3" cstate="print"/>
          <a:stretch>
            <a:fillRect/>
          </a:stretch>
        </p:blipFill>
        <p:spPr>
          <a:xfrm>
            <a:off x="2771800" y="3717032"/>
            <a:ext cx="2571167" cy="1688140"/>
          </a:xfrm>
          <a:prstGeom prst="rect">
            <a:avLst/>
          </a:prstGeom>
        </p:spPr>
      </p:pic>
    </p:spTree>
    <p:extLst>
      <p:ext uri="{BB962C8B-B14F-4D97-AF65-F5344CB8AC3E}">
        <p14:creationId xmlns:p14="http://schemas.microsoft.com/office/powerpoint/2010/main" xmlns="" val="122859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6DA2062-1B69-4742-B325-4FA835EA9038}"/>
              </a:ext>
            </a:extLst>
          </p:cNvPr>
          <p:cNvSpPr>
            <a:spLocks noGrp="1"/>
          </p:cNvSpPr>
          <p:nvPr>
            <p:ph idx="1"/>
          </p:nvPr>
        </p:nvSpPr>
        <p:spPr>
          <a:xfrm>
            <a:off x="611560" y="1052736"/>
            <a:ext cx="8229600" cy="4525963"/>
          </a:xfrm>
        </p:spPr>
        <p:txBody>
          <a:bodyPr>
            <a:normAutofit fontScale="92500" lnSpcReduction="20000"/>
          </a:bodyPr>
          <a:lstStyle/>
          <a:p>
            <a:r>
              <a:rPr lang="ru-RU" dirty="0" err="1"/>
              <a:t>Көбікті реологиялық зерттеу</a:t>
            </a:r>
            <a:r>
              <a:rPr lang="ru-RU" dirty="0"/>
              <a:t> </a:t>
            </a:r>
            <a:r>
              <a:rPr lang="ru-RU" dirty="0" err="1"/>
              <a:t>нәтижелерін өңдеу пайда</a:t>
            </a:r>
            <a:r>
              <a:rPr lang="ru-RU" dirty="0"/>
              <a:t> </a:t>
            </a:r>
            <a:r>
              <a:rPr lang="ru-RU" dirty="0" err="1"/>
              <a:t>болған кернеулерді</a:t>
            </a:r>
            <a:r>
              <a:rPr lang="ru-RU" dirty="0"/>
              <a:t> </a:t>
            </a:r>
            <a:r>
              <a:rPr lang="ru-RU" dirty="0" err="1"/>
              <a:t>қолданылатын деформациямен</a:t>
            </a:r>
            <a:r>
              <a:rPr lang="ru-RU" dirty="0"/>
              <a:t> </a:t>
            </a:r>
            <a:r>
              <a:rPr lang="ru-RU" dirty="0" err="1"/>
              <a:t>байланыстыратын</a:t>
            </a:r>
            <a:r>
              <a:rPr lang="ru-RU" dirty="0"/>
              <a:t> </a:t>
            </a:r>
            <a:r>
              <a:rPr lang="ru-RU" dirty="0" err="1"/>
              <a:t>белгілі</a:t>
            </a:r>
            <a:r>
              <a:rPr lang="ru-RU" dirty="0"/>
              <a:t> </a:t>
            </a:r>
            <a:r>
              <a:rPr lang="ru-RU" dirty="0" err="1"/>
              <a:t>бір</a:t>
            </a:r>
            <a:r>
              <a:rPr lang="ru-RU" dirty="0"/>
              <a:t> </a:t>
            </a:r>
            <a:r>
              <a:rPr lang="ru-RU" dirty="0" err="1"/>
              <a:t>реологиялық модельді</a:t>
            </a:r>
            <a:r>
              <a:rPr lang="ru-RU" dirty="0"/>
              <a:t> </a:t>
            </a:r>
            <a:r>
              <a:rPr lang="ru-RU" dirty="0" err="1"/>
              <a:t>қолдануды қамтиды.</a:t>
            </a:r>
            <a:r>
              <a:rPr lang="ru-RU" dirty="0"/>
              <a:t> </a:t>
            </a:r>
            <a:r>
              <a:rPr lang="ru-RU" dirty="0" err="1" smtClean="0"/>
              <a:t>Көбіктің реологиялық сипаттамасының </a:t>
            </a:r>
            <a:r>
              <a:rPr lang="ru-RU" dirty="0" err="1"/>
              <a:t>бірнеше</a:t>
            </a:r>
            <a:r>
              <a:rPr lang="ru-RU" dirty="0"/>
              <a:t> </a:t>
            </a:r>
            <a:r>
              <a:rPr lang="ru-RU" dirty="0" err="1"/>
              <a:t>модельдері</a:t>
            </a:r>
            <a:r>
              <a:rPr lang="ru-RU" dirty="0"/>
              <a:t> </a:t>
            </a:r>
            <a:r>
              <a:rPr lang="ru-RU" dirty="0" err="1"/>
              <a:t>қарастырылды, оның ішінде</a:t>
            </a:r>
            <a:r>
              <a:rPr lang="ru-RU" dirty="0"/>
              <a:t> </a:t>
            </a:r>
            <a:r>
              <a:rPr lang="ru-RU" dirty="0" err="1"/>
              <a:t>тұтқыр </a:t>
            </a:r>
            <a:r>
              <a:rPr lang="ru-RU" dirty="0"/>
              <a:t>- </a:t>
            </a:r>
            <a:r>
              <a:rPr lang="ru-RU" dirty="0" err="1"/>
              <a:t>пластикалық сұйықтық моделі</a:t>
            </a:r>
            <a:r>
              <a:rPr lang="ru-RU" dirty="0"/>
              <a:t> (Бингам-Шведов </a:t>
            </a:r>
            <a:r>
              <a:rPr lang="ru-RU" dirty="0" err="1"/>
              <a:t>моделі</a:t>
            </a:r>
            <a:r>
              <a:rPr lang="ru-RU" dirty="0"/>
              <a:t>), </a:t>
            </a:r>
            <a:r>
              <a:rPr lang="ru-RU" dirty="0" err="1"/>
              <a:t>псевдопластикалық </a:t>
            </a:r>
            <a:r>
              <a:rPr lang="ru-RU" dirty="0"/>
              <a:t>ток </a:t>
            </a:r>
            <a:r>
              <a:rPr lang="ru-RU" dirty="0" err="1"/>
              <a:t>моделі</a:t>
            </a:r>
            <a:r>
              <a:rPr lang="ru-RU" dirty="0"/>
              <a:t> </a:t>
            </a:r>
            <a:r>
              <a:rPr lang="ru-RU" dirty="0" err="1"/>
              <a:t>және Балкли-Хершельдің жалпыланған моделі</a:t>
            </a:r>
            <a:r>
              <a:rPr lang="ru-RU" dirty="0"/>
              <a:t>.</a:t>
            </a:r>
            <a:endParaRPr lang="x-none" dirty="0"/>
          </a:p>
        </p:txBody>
      </p:sp>
    </p:spTree>
    <p:extLst>
      <p:ext uri="{BB962C8B-B14F-4D97-AF65-F5344CB8AC3E}">
        <p14:creationId xmlns:p14="http://schemas.microsoft.com/office/powerpoint/2010/main" xmlns="" val="4068066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F8B398A-D23A-4488-A1FB-B782041B0DB8}"/>
              </a:ext>
            </a:extLst>
          </p:cNvPr>
          <p:cNvSpPr>
            <a:spLocks noGrp="1"/>
          </p:cNvSpPr>
          <p:nvPr>
            <p:ph idx="1"/>
          </p:nvPr>
        </p:nvSpPr>
        <p:spPr>
          <a:xfrm>
            <a:off x="755576" y="260648"/>
            <a:ext cx="7886700" cy="5561143"/>
          </a:xfrm>
        </p:spPr>
        <p:txBody>
          <a:bodyPr>
            <a:normAutofit/>
          </a:bodyPr>
          <a:lstStyle/>
          <a:p>
            <a:r>
              <a:rPr lang="ru-RU" sz="2400" dirty="0" err="1"/>
              <a:t>Ағынның салыстырмалы</a:t>
            </a:r>
            <a:r>
              <a:rPr lang="ru-RU" sz="2400" dirty="0"/>
              <a:t> </a:t>
            </a:r>
            <a:r>
              <a:rPr lang="ru-RU" sz="2400" dirty="0" err="1"/>
              <a:t>түрде баяу</a:t>
            </a:r>
            <a:r>
              <a:rPr lang="ru-RU" sz="2400" dirty="0"/>
              <a:t> </a:t>
            </a:r>
            <a:r>
              <a:rPr lang="ru-RU" sz="2400" dirty="0" err="1"/>
              <a:t>ағынымен, динамикалық әсерлер </a:t>
            </a:r>
            <a:r>
              <a:rPr lang="ru-RU" sz="2400" dirty="0"/>
              <a:t>мен </a:t>
            </a:r>
            <a:r>
              <a:rPr lang="ru-RU" sz="2400" dirty="0" err="1"/>
              <a:t>ығысу күштері </a:t>
            </a:r>
            <a:r>
              <a:rPr lang="ru-RU" sz="2400" dirty="0"/>
              <a:t>газ </a:t>
            </a:r>
            <a:r>
              <a:rPr lang="ru-RU" sz="2400" dirty="0" err="1"/>
              <a:t>сұйықтығы құрылымының бұзылуына әкелмеген кезде</a:t>
            </a:r>
            <a:r>
              <a:rPr lang="ru-RU" sz="2400" dirty="0"/>
              <a:t>, </a:t>
            </a:r>
            <a:r>
              <a:rPr lang="ru-RU" sz="2400" dirty="0" err="1"/>
              <a:t>кейбір</a:t>
            </a:r>
            <a:r>
              <a:rPr lang="ru-RU" sz="2400" dirty="0"/>
              <a:t> </a:t>
            </a:r>
            <a:r>
              <a:rPr lang="ru-RU" sz="2400" dirty="0" err="1"/>
              <a:t>жағдайларда қоршаған ортаны</a:t>
            </a:r>
            <a:r>
              <a:rPr lang="ru-RU" sz="2400" dirty="0"/>
              <a:t> </a:t>
            </a:r>
            <a:r>
              <a:rPr lang="ru-RU" sz="2400" dirty="0" err="1"/>
              <a:t>тұтқыр пластикалық сұйықтық ретінде</a:t>
            </a:r>
            <a:r>
              <a:rPr lang="ru-RU" sz="2400" dirty="0"/>
              <a:t> </a:t>
            </a:r>
            <a:r>
              <a:rPr lang="ru-RU" sz="2400" dirty="0" err="1"/>
              <a:t>қарастыруға болады</a:t>
            </a:r>
            <a:r>
              <a:rPr lang="ru-RU" sz="2400" dirty="0"/>
              <a:t>. </a:t>
            </a:r>
            <a:r>
              <a:rPr lang="kk-KZ" sz="2400" dirty="0" smtClean="0"/>
              <a:t>Ы</a:t>
            </a:r>
            <a:r>
              <a:rPr lang="ru-RU" sz="2400" dirty="0" err="1" smtClean="0"/>
              <a:t>ғысу </a:t>
            </a:r>
            <a:r>
              <a:rPr lang="ru-RU" sz="2400" dirty="0" err="1"/>
              <a:t>шегінен</a:t>
            </a:r>
            <a:r>
              <a:rPr lang="ru-RU" sz="2400" dirty="0"/>
              <a:t> </a:t>
            </a:r>
            <a:r>
              <a:rPr lang="ru-RU" sz="2400" dirty="0" err="1"/>
              <a:t>аспайтын</a:t>
            </a:r>
            <a:r>
              <a:rPr lang="ru-RU" sz="2400" dirty="0"/>
              <a:t> </a:t>
            </a:r>
            <a:r>
              <a:rPr lang="ru-RU" sz="2400" dirty="0" err="1"/>
              <a:t>кішігірім</a:t>
            </a:r>
            <a:r>
              <a:rPr lang="ru-RU" sz="2400" dirty="0"/>
              <a:t> тангенс </a:t>
            </a:r>
            <a:r>
              <a:rPr lang="ru-RU" sz="2400" dirty="0" err="1"/>
              <a:t>кернеулерінде</a:t>
            </a:r>
            <a:r>
              <a:rPr lang="ru-RU" sz="2400" dirty="0"/>
              <a:t> </a:t>
            </a:r>
            <a:r>
              <a:rPr lang="ru-RU" sz="2400" dirty="0" err="1"/>
              <a:t>құрылымдалған </a:t>
            </a:r>
            <a:r>
              <a:rPr lang="ru-RU" sz="2400" dirty="0"/>
              <a:t>"</a:t>
            </a:r>
            <a:r>
              <a:rPr lang="ru-RU" sz="2400" dirty="0" err="1"/>
              <a:t>газ-сұйықтық</a:t>
            </a:r>
            <a:r>
              <a:rPr lang="ru-RU" sz="2400" dirty="0"/>
              <a:t>" </a:t>
            </a:r>
            <a:r>
              <a:rPr lang="ru-RU" sz="2400" dirty="0" err="1"/>
              <a:t>жүйесі қатты зат</a:t>
            </a:r>
            <a:r>
              <a:rPr lang="ru-RU" sz="2400" dirty="0"/>
              <a:t> </a:t>
            </a:r>
            <a:r>
              <a:rPr lang="ru-RU" sz="2400" dirty="0" err="1"/>
              <a:t>сияқты әрекет етеді</a:t>
            </a:r>
            <a:r>
              <a:rPr lang="ru-RU" sz="2400" dirty="0"/>
              <a:t>. </a:t>
            </a:r>
            <a:r>
              <a:rPr lang="ru-RU" sz="2400" dirty="0" err="1"/>
              <a:t>Ығысу шегінен</a:t>
            </a:r>
            <a:r>
              <a:rPr lang="ru-RU" sz="2400" dirty="0"/>
              <a:t> </a:t>
            </a:r>
            <a:r>
              <a:rPr lang="ru-RU" sz="2400" dirty="0" err="1"/>
              <a:t>асқан кезде</a:t>
            </a:r>
            <a:r>
              <a:rPr lang="ru-RU" sz="2400" dirty="0"/>
              <a:t> </a:t>
            </a:r>
            <a:r>
              <a:rPr lang="ru-RU" sz="2400" dirty="0" err="1"/>
              <a:t>құрылым тиімді</a:t>
            </a:r>
            <a:r>
              <a:rPr lang="ru-RU" sz="2400" dirty="0"/>
              <a:t> </a:t>
            </a:r>
            <a:r>
              <a:rPr lang="ru-RU" sz="2400" dirty="0" err="1"/>
              <a:t>тұтқырлық </a:t>
            </a:r>
            <a:r>
              <a:rPr lang="ru-RU" sz="2400" dirty="0" err="1" smtClean="0"/>
              <a:t>коэффициенті</a:t>
            </a:r>
            <a:r>
              <a:rPr lang="ru-RU" sz="2400" dirty="0" smtClean="0"/>
              <a:t> </a:t>
            </a:r>
            <a:r>
              <a:rPr lang="ru-RU" sz="2400" dirty="0"/>
              <a:t>бар </a:t>
            </a:r>
            <a:r>
              <a:rPr lang="ru-RU" sz="2400" dirty="0" err="1"/>
              <a:t>сұйықтық сияқты пластикалық </a:t>
            </a:r>
            <a:r>
              <a:rPr lang="ru-RU" sz="2400" dirty="0" err="1" smtClean="0"/>
              <a:t>күйіне </a:t>
            </a:r>
            <a:r>
              <a:rPr lang="ru-RU" sz="2400" dirty="0" err="1"/>
              <a:t>өтеді</a:t>
            </a:r>
            <a:r>
              <a:rPr lang="ru-RU" sz="2400" dirty="0" smtClean="0"/>
              <a:t>. </a:t>
            </a:r>
            <a:endParaRPr lang="ru-RU" sz="2400" dirty="0"/>
          </a:p>
          <a:p>
            <a:endParaRPr lang="ru-RU" sz="2400" dirty="0"/>
          </a:p>
          <a:p>
            <a:endParaRPr lang="ru-RU" sz="2400" dirty="0"/>
          </a:p>
          <a:p>
            <a:pPr marL="0" indent="0">
              <a:buNone/>
            </a:pPr>
            <a:endParaRPr lang="ru-RU" sz="2400" dirty="0"/>
          </a:p>
          <a:p>
            <a:endParaRPr lang="ru-RU" sz="2500" dirty="0"/>
          </a:p>
          <a:p>
            <a:pPr marL="0" indent="0">
              <a:buNone/>
            </a:pPr>
            <a:endParaRPr lang="x-none" dirty="0"/>
          </a:p>
        </p:txBody>
      </p:sp>
    </p:spTree>
    <p:extLst>
      <p:ext uri="{BB962C8B-B14F-4D97-AF65-F5344CB8AC3E}">
        <p14:creationId xmlns:p14="http://schemas.microsoft.com/office/powerpoint/2010/main" xmlns="" val="3982752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eaLnBrk="1" fontAlgn="auto" hangingPunct="1">
              <a:spcAft>
                <a:spcPts val="0"/>
              </a:spcAft>
              <a:defRPr/>
            </a:pPr>
            <a:r>
              <a:rPr lang="ru-RU" dirty="0" err="1" smtClean="0"/>
              <a:t>Көбіктердің құрылыста қолданылуы</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p:txBody>
          <a:bodyPr wrap="square" numCol="1" compatLnSpc="1">
            <a:prstTxWarp prst="textNoShape">
              <a:avLst/>
            </a:prstTxWarp>
          </a:bodyPr>
          <a:lstStyle/>
          <a:p>
            <a:pPr eaLnBrk="1" hangingPunct="1"/>
            <a:r>
              <a:rPr lang="ru-RU" sz="3600" dirty="0" err="1" smtClean="0"/>
              <a:t>Құрылыстағы көбіктердің </a:t>
            </a:r>
            <a:r>
              <a:rPr lang="ru-RU" sz="3600" dirty="0" err="1" smtClean="0"/>
              <a:t>қасиеттері</a:t>
            </a:r>
            <a:endParaRPr lang="ru-RU" cap="none" dirty="0" smtClean="0">
              <a:ln>
                <a:noFill/>
              </a:ln>
              <a:solidFill>
                <a:schemeClr val="tx1"/>
              </a:solidFill>
            </a:endParaRPr>
          </a:p>
        </p:txBody>
      </p:sp>
      <p:sp>
        <p:nvSpPr>
          <p:cNvPr id="27651" name="Rectangle 3"/>
          <p:cNvSpPr>
            <a:spLocks noGrp="1"/>
          </p:cNvSpPr>
          <p:nvPr>
            <p:ph type="body" idx="1"/>
          </p:nvPr>
        </p:nvSpPr>
        <p:spPr>
          <a:xfrm>
            <a:off x="467544" y="1196753"/>
            <a:ext cx="8229600" cy="2736304"/>
          </a:xfrm>
        </p:spPr>
        <p:txBody>
          <a:bodyPr/>
          <a:lstStyle/>
          <a:p>
            <a:pPr eaLnBrk="1" hangingPunct="1">
              <a:lnSpc>
                <a:spcPct val="80000"/>
              </a:lnSpc>
            </a:pPr>
            <a:r>
              <a:rPr lang="ru-RU" sz="2000" dirty="0" err="1" smtClean="0"/>
              <a:t>Көбіктің тығыздау қасиеттері өте жақсы және оқшаулағыш </a:t>
            </a:r>
            <a:r>
              <a:rPr lang="ru-RU" sz="2000" dirty="0" smtClean="0"/>
              <a:t>материал бола </a:t>
            </a:r>
            <a:r>
              <a:rPr lang="ru-RU" sz="2000" dirty="0" err="1" smtClean="0"/>
              <a:t>алады</a:t>
            </a:r>
            <a:r>
              <a:rPr lang="ru-RU" sz="2000" dirty="0" smtClean="0"/>
              <a:t>.</a:t>
            </a:r>
          </a:p>
          <a:p>
            <a:pPr eaLnBrk="1" hangingPunct="1">
              <a:lnSpc>
                <a:spcPct val="80000"/>
              </a:lnSpc>
            </a:pPr>
            <a:r>
              <a:rPr lang="ru-RU" sz="2000" dirty="0" err="1" smtClean="0"/>
              <a:t>Көбікті </a:t>
            </a:r>
            <a:r>
              <a:rPr lang="ru-RU" sz="2000" dirty="0" err="1" smtClean="0"/>
              <a:t>келесі</a:t>
            </a:r>
            <a:r>
              <a:rPr lang="ru-RU" sz="2000" dirty="0" smtClean="0"/>
              <a:t> </a:t>
            </a:r>
            <a:r>
              <a:rPr lang="ru-RU" sz="2000" dirty="0" err="1" smtClean="0"/>
              <a:t>мақсаттарда пайдалануға болады</a:t>
            </a:r>
            <a:r>
              <a:rPr lang="ru-RU" sz="2000" dirty="0" smtClean="0"/>
              <a:t>: </a:t>
            </a:r>
          </a:p>
          <a:p>
            <a:pPr eaLnBrk="1" hangingPunct="1">
              <a:lnSpc>
                <a:spcPct val="80000"/>
              </a:lnSpc>
            </a:pPr>
            <a:r>
              <a:rPr lang="ru-RU" sz="2000" dirty="0" err="1" smtClean="0"/>
              <a:t>температурасы</a:t>
            </a:r>
            <a:r>
              <a:rPr lang="ru-RU" sz="2000" dirty="0" smtClean="0"/>
              <a:t> </a:t>
            </a:r>
            <a:r>
              <a:rPr lang="ru-RU" sz="2000" dirty="0" err="1" smtClean="0"/>
              <a:t>төмен бөлмелердегі әртүрлі жарықшақтарды толтыру</a:t>
            </a:r>
            <a:r>
              <a:rPr lang="ru-RU" sz="2000" dirty="0" smtClean="0"/>
              <a:t>;</a:t>
            </a:r>
          </a:p>
          <a:p>
            <a:pPr eaLnBrk="1" hangingPunct="1">
              <a:lnSpc>
                <a:spcPct val="80000"/>
              </a:lnSpc>
            </a:pPr>
            <a:r>
              <a:rPr lang="ru-RU" sz="2000" dirty="0" err="1" smtClean="0"/>
              <a:t>шатырдағы жарықтар </a:t>
            </a:r>
            <a:r>
              <a:rPr lang="ru-RU" sz="2000" dirty="0" smtClean="0"/>
              <a:t>мен </a:t>
            </a:r>
            <a:r>
              <a:rPr lang="ru-RU" sz="2000" dirty="0" err="1" smtClean="0"/>
              <a:t>жарықтарды толтыру</a:t>
            </a:r>
            <a:r>
              <a:rPr lang="ru-RU" sz="2000" dirty="0" smtClean="0"/>
              <a:t>;</a:t>
            </a:r>
          </a:p>
          <a:p>
            <a:pPr eaLnBrk="1" hangingPunct="1">
              <a:lnSpc>
                <a:spcPct val="80000"/>
              </a:lnSpc>
            </a:pPr>
            <a:r>
              <a:rPr lang="ru-RU" sz="2000" dirty="0" err="1" smtClean="0"/>
              <a:t>есіктер</a:t>
            </a:r>
            <a:r>
              <a:rPr lang="ru-RU" sz="2000" dirty="0" smtClean="0"/>
              <a:t> мен </a:t>
            </a:r>
            <a:r>
              <a:rPr lang="ru-RU" sz="2000" dirty="0" err="1" smtClean="0"/>
              <a:t>терезелерді</a:t>
            </a:r>
            <a:r>
              <a:rPr lang="ru-RU" sz="2000" dirty="0" smtClean="0"/>
              <a:t> </a:t>
            </a:r>
            <a:r>
              <a:rPr lang="ru-RU" sz="2000" dirty="0" err="1" smtClean="0"/>
              <a:t>және басқа құрылымдарды орнату</a:t>
            </a:r>
            <a:r>
              <a:rPr lang="ru-RU" sz="2000" dirty="0" smtClean="0"/>
              <a:t> </a:t>
            </a:r>
            <a:r>
              <a:rPr lang="ru-RU" sz="2000" dirty="0" err="1" smtClean="0"/>
              <a:t>кезінде</a:t>
            </a:r>
            <a:r>
              <a:rPr lang="ru-RU" sz="2000" dirty="0" smtClean="0"/>
              <a:t> бос </a:t>
            </a:r>
            <a:r>
              <a:rPr lang="ru-RU" sz="2000" dirty="0" err="1" smtClean="0"/>
              <a:t>жерлерді</a:t>
            </a:r>
            <a:r>
              <a:rPr lang="ru-RU" sz="2000" dirty="0" smtClean="0"/>
              <a:t> </a:t>
            </a:r>
            <a:r>
              <a:rPr lang="ru-RU" sz="2000" dirty="0" err="1" smtClean="0"/>
              <a:t>толтыру</a:t>
            </a:r>
            <a:r>
              <a:rPr lang="ru-RU" sz="2000" dirty="0" smtClean="0"/>
              <a:t>;</a:t>
            </a:r>
          </a:p>
          <a:p>
            <a:pPr eaLnBrk="1" hangingPunct="1">
              <a:lnSpc>
                <a:spcPct val="80000"/>
              </a:lnSpc>
            </a:pPr>
            <a:r>
              <a:rPr lang="ru-RU" sz="2000" dirty="0" err="1" smtClean="0"/>
              <a:t>жылу</a:t>
            </a:r>
            <a:r>
              <a:rPr lang="ru-RU" sz="2000" dirty="0" smtClean="0"/>
              <a:t> </a:t>
            </a:r>
            <a:r>
              <a:rPr lang="ru-RU" sz="2000" dirty="0" err="1" smtClean="0"/>
              <a:t>құбырларының айналасында</a:t>
            </a:r>
            <a:r>
              <a:rPr lang="ru-RU" sz="2000" dirty="0" smtClean="0"/>
              <a:t>, </a:t>
            </a:r>
            <a:r>
              <a:rPr lang="ru-RU" sz="2000" dirty="0" err="1" smtClean="0"/>
              <a:t>сумен</a:t>
            </a:r>
            <a:r>
              <a:rPr lang="ru-RU" sz="2000" dirty="0" smtClean="0"/>
              <a:t> </a:t>
            </a:r>
            <a:r>
              <a:rPr lang="ru-RU" sz="2000" dirty="0" err="1" smtClean="0"/>
              <a:t>жабдықтауда, сондай-ақ иілу</a:t>
            </a:r>
            <a:r>
              <a:rPr lang="ru-RU" sz="2000" dirty="0" smtClean="0"/>
              <a:t> мен </a:t>
            </a:r>
            <a:r>
              <a:rPr lang="ru-RU" sz="2000" dirty="0" err="1" smtClean="0"/>
              <a:t>түйісу кезінде</a:t>
            </a:r>
            <a:r>
              <a:rPr lang="ru-RU" sz="2000" dirty="0" smtClean="0"/>
              <a:t> </a:t>
            </a:r>
            <a:r>
              <a:rPr lang="ru-RU" sz="2000" dirty="0" err="1" smtClean="0"/>
              <a:t>пайда</a:t>
            </a:r>
            <a:r>
              <a:rPr lang="ru-RU" sz="2000" dirty="0" smtClean="0"/>
              <a:t> </a:t>
            </a:r>
            <a:r>
              <a:rPr lang="ru-RU" sz="2000" dirty="0" err="1" smtClean="0"/>
              <a:t>болған </a:t>
            </a:r>
            <a:r>
              <a:rPr lang="ru-RU" sz="2000" dirty="0" smtClean="0"/>
              <a:t>бос </a:t>
            </a:r>
            <a:r>
              <a:rPr lang="ru-RU" sz="2000" dirty="0" err="1" smtClean="0"/>
              <a:t>жерлерді</a:t>
            </a:r>
            <a:r>
              <a:rPr lang="ru-RU" sz="2000" dirty="0" smtClean="0"/>
              <a:t> </a:t>
            </a:r>
            <a:r>
              <a:rPr lang="ru-RU" sz="2000" dirty="0" err="1" smtClean="0"/>
              <a:t>толтыру</a:t>
            </a:r>
            <a:r>
              <a:rPr lang="ru-RU" sz="2000" dirty="0" smtClean="0"/>
              <a:t>.</a:t>
            </a:r>
          </a:p>
        </p:txBody>
      </p:sp>
      <p:sp>
        <p:nvSpPr>
          <p:cNvPr id="4" name="Содержимое 2"/>
          <p:cNvSpPr txBox="1">
            <a:spLocks/>
          </p:cNvSpPr>
          <p:nvPr/>
        </p:nvSpPr>
        <p:spPr>
          <a:xfrm>
            <a:off x="755576" y="4005064"/>
            <a:ext cx="7704856" cy="2376264"/>
          </a:xfrm>
          <a:prstGeom prst="rect">
            <a:avLst/>
          </a:prstGeom>
        </p:spPr>
        <p:txBody>
          <a:bodyPr vert="horz" lIns="91440" tIns="45720" rIns="91440" bIns="45720" rtlCol="0">
            <a:normAutofit lnSpcReduction="10000"/>
          </a:bodyPr>
          <a:lstStyle/>
          <a:p>
            <a:pPr marL="0" marR="0" lvl="0" indent="71438" algn="just" defTabSz="914400" rtl="0" eaLnBrk="1" fontAlgn="auto" latinLnBrk="0" hangingPunct="1">
              <a:lnSpc>
                <a:spcPct val="100000"/>
              </a:lnSpc>
              <a:spcBef>
                <a:spcPct val="0"/>
              </a:spcBef>
              <a:spcAft>
                <a:spcPts val="0"/>
              </a:spcAft>
              <a:buClrTx/>
              <a:buSzTx/>
              <a:buFont typeface="Wingdings" pitchFamily="2" charset="2"/>
              <a:buChar char="Ø"/>
              <a:tabLst/>
              <a:defRPr/>
            </a:pPr>
            <a:endParaRPr kumimoji="0" lang="kk-KZ" sz="3200" b="1" i="0" u="none" strike="noStrike" kern="1200" cap="none" spc="0" normalizeH="0" baseline="0" noProof="0" dirty="0" smtClean="0">
              <a:ln>
                <a:noFill/>
              </a:ln>
              <a:solidFill>
                <a:schemeClr val="tx1"/>
              </a:solidFill>
              <a:effectLst/>
              <a:uLnTx/>
              <a:uFillTx/>
              <a:latin typeface="+mn-lt"/>
              <a:ea typeface="+mn-ea"/>
              <a:cs typeface="+mn-cs"/>
            </a:endParaRPr>
          </a:p>
          <a:p>
            <a:pPr lvl="0" indent="71438" algn="just">
              <a:spcBef>
                <a:spcPct val="0"/>
              </a:spcBef>
              <a:defRPr/>
            </a:pPr>
            <a:r>
              <a:rPr lang="ru-RU" sz="3200" dirty="0" err="1" smtClean="0"/>
              <a:t>Құрылыстағы көбіктер</a:t>
            </a:r>
            <a:r>
              <a:rPr lang="ru-RU" sz="3200" dirty="0" smtClean="0"/>
              <a:t> </a:t>
            </a:r>
          </a:p>
          <a:p>
            <a:pPr lvl="0" indent="71438" algn="just">
              <a:spcBef>
                <a:spcPct val="0"/>
              </a:spcBef>
              <a:buFont typeface="Wingdings" pitchFamily="2" charset="2"/>
              <a:buChar char="Ø"/>
              <a:defRPr/>
            </a:pPr>
            <a:r>
              <a:rPr kumimoji="0" lang="kk-KZ" sz="3200" b="1" i="0" u="none" strike="noStrike" kern="1200" cap="none" spc="0" normalizeH="0" baseline="0" noProof="0" dirty="0" smtClean="0">
                <a:ln>
                  <a:noFill/>
                </a:ln>
                <a:solidFill>
                  <a:schemeClr val="tx1"/>
                </a:solidFill>
                <a:effectLst/>
                <a:uLnTx/>
                <a:uFillTx/>
                <a:latin typeface="+mn-lt"/>
                <a:ea typeface="+mn-ea"/>
                <a:cs typeface="+mn-cs"/>
              </a:rPr>
              <a:t>Көбіктелген пластмасса</a:t>
            </a:r>
          </a:p>
          <a:p>
            <a:pPr marL="0" marR="0" lvl="0" indent="71438" algn="just"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kk-KZ" sz="3200" b="1" i="0" u="none" strike="noStrike" kern="1200" cap="none" spc="0" normalizeH="0" baseline="0" noProof="0" dirty="0" smtClean="0">
                <a:ln>
                  <a:noFill/>
                </a:ln>
                <a:solidFill>
                  <a:schemeClr val="tx1"/>
                </a:solidFill>
                <a:effectLst/>
                <a:uLnTx/>
                <a:uFillTx/>
                <a:latin typeface="+mn-lt"/>
                <a:ea typeface="+mn-ea"/>
                <a:cs typeface="+mn-cs"/>
              </a:rPr>
              <a:t>Көбіктібетон</a:t>
            </a:r>
          </a:p>
          <a:p>
            <a:pPr marL="0" marR="0" lvl="0" indent="71438" algn="just"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kk-KZ" sz="3200" b="1" i="0" u="none" strike="noStrike" kern="1200" cap="none" spc="0" normalizeH="0" baseline="0" noProof="0" dirty="0" smtClean="0">
                <a:ln>
                  <a:noFill/>
                </a:ln>
                <a:solidFill>
                  <a:schemeClr val="tx1"/>
                </a:solidFill>
                <a:effectLst/>
                <a:uLnTx/>
                <a:uFillTx/>
                <a:latin typeface="+mn-lt"/>
                <a:ea typeface="+mn-ea"/>
                <a:cs typeface="+mn-cs"/>
              </a:rPr>
              <a:t>Көбіктішыны</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 calcmode="lin" valueType="num">
                                      <p:cBhvr additive="base">
                                        <p:cTn id="37"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6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628800"/>
            <a:ext cx="7772400" cy="1780108"/>
          </a:xfrm>
        </p:spPr>
        <p:txBody>
          <a:bodyPr/>
          <a:lstStyle/>
          <a:p>
            <a:r>
              <a:rPr lang="kk-KZ" b="1" i="1" dirty="0" smtClean="0">
                <a:solidFill>
                  <a:schemeClr val="tx1"/>
                </a:solidFill>
                <a:latin typeface="Times New Roman" pitchFamily="18" charset="0"/>
                <a:cs typeface="Times New Roman" pitchFamily="18" charset="0"/>
              </a:rPr>
              <a:t>Көбіктің механикалық қасиеттері</a:t>
            </a:r>
            <a:endParaRPr lang="ru-RU" b="1" i="1"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592855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6408712" cy="782960"/>
          </a:xfrm>
        </p:spPr>
        <p:txBody>
          <a:bodyPr>
            <a:normAutofit fontScale="90000"/>
          </a:bodyPr>
          <a:lstStyle/>
          <a:p>
            <a:r>
              <a:rPr lang="kk-KZ" dirty="0" smtClean="0"/>
              <a:t> </a:t>
            </a:r>
            <a:r>
              <a:rPr lang="ru-RU" dirty="0" smtClean="0"/>
              <a:t/>
            </a:r>
            <a:br>
              <a:rPr lang="ru-RU" dirty="0" smtClean="0"/>
            </a:br>
            <a:r>
              <a:rPr lang="ru-RU" dirty="0" smtClean="0"/>
              <a:t/>
            </a:r>
            <a:br>
              <a:rPr lang="ru-RU" dirty="0" smtClean="0"/>
            </a:br>
            <a:r>
              <a:rPr lang="ru-RU" dirty="0" smtClean="0"/>
              <a:t/>
            </a:r>
            <a:br>
              <a:rPr lang="ru-RU" dirty="0" smtClean="0"/>
            </a:br>
            <a:r>
              <a:rPr lang="kk-KZ" dirty="0" smtClean="0"/>
              <a:t>Көбіктелген </a:t>
            </a:r>
            <a:r>
              <a:rPr lang="kk-KZ" dirty="0" smtClean="0"/>
              <a:t>пластмасса</a:t>
            </a:r>
            <a:r>
              <a:rPr lang="ru-RU" dirty="0" smtClean="0"/>
              <a:t/>
            </a:r>
            <a:br>
              <a:rPr lang="ru-RU" dirty="0" smtClean="0"/>
            </a:br>
            <a:r>
              <a:rPr lang="kk-KZ" dirty="0" smtClean="0"/>
              <a:t/>
            </a:r>
            <a:br>
              <a:rPr lang="kk-KZ" dirty="0" smtClean="0"/>
            </a:br>
            <a:r>
              <a:rPr lang="ru-RU" dirty="0" smtClean="0"/>
              <a:t/>
            </a:r>
            <a:br>
              <a:rPr lang="ru-RU" dirty="0" smtClean="0"/>
            </a:br>
            <a:endParaRPr lang="ru-RU" dirty="0"/>
          </a:p>
        </p:txBody>
      </p:sp>
      <p:sp>
        <p:nvSpPr>
          <p:cNvPr id="15362" name="Содержимое 2"/>
          <p:cNvSpPr>
            <a:spLocks noGrp="1"/>
          </p:cNvSpPr>
          <p:nvPr>
            <p:ph idx="1"/>
          </p:nvPr>
        </p:nvSpPr>
        <p:spPr>
          <a:xfrm>
            <a:off x="611560" y="1052736"/>
            <a:ext cx="5760640" cy="4608512"/>
          </a:xfrm>
        </p:spPr>
        <p:txBody>
          <a:bodyPr>
            <a:normAutofit fontScale="92500" lnSpcReduction="10000"/>
          </a:bodyPr>
          <a:lstStyle/>
          <a:p>
            <a:r>
              <a:rPr lang="kk-KZ" sz="1600" dirty="0" smtClean="0"/>
              <a:t>Көбіктелген пластмассалар мәнсіз тығыздығымен және жылуға, дыбысқа және электрлік токқа қатысты жоғары оқшаулау қабілетімен ерекшеленеді. Көбікті пластмассалардың мұндай ерекшеліктері жеңіл және төзімді жылу оқшаулағыш ретінде жіңішке тңгісі бар құрастырылу элементтерін толтыру үшін, әртүрлі сұйықтықтарда батып кетпейтін бөлшектер мен құрастырылулар жасау үшін, тұрмысқа және өнеркәсіпке арналған майысқақ бұйымдар, дыбыстық және электроқшаулағыш жабдықтар жасап жығару үшін оларды қолдануды қамтамасыз етеді.</a:t>
            </a:r>
            <a:endParaRPr lang="ru-RU" sz="1600" dirty="0" smtClean="0"/>
          </a:p>
          <a:p>
            <a:r>
              <a:rPr lang="kk-KZ" sz="1600" dirty="0" smtClean="0"/>
              <a:t>Көбікті пластмассаларды кез-келген полимерден алуға болады, бірақ бұл мақсатта көбірек қолданылатындары: полистирол, поливинилхлориді, полиуретандар, полиэпоксидтер, фенолды- несепнәрлі-формальдегидті шайыр, сонымен қатар кейбір креамний органикалық полимерлері.</a:t>
            </a:r>
            <a:endParaRPr lang="ru-RU" sz="1600" dirty="0" smtClean="0"/>
          </a:p>
          <a:p>
            <a:r>
              <a:rPr lang="kk-KZ" sz="1600" dirty="0" smtClean="0"/>
              <a:t>Көбікті пластмассаларда толықтырғыш қызметін көпіршігі материалдың бүкіл көлеміне біркелкі таралған газ атқарады.</a:t>
            </a:r>
            <a:endParaRPr lang="ru-RU" sz="1600" dirty="0" smtClean="0"/>
          </a:p>
          <a:p>
            <a:r>
              <a:rPr lang="kk-KZ" sz="1600" dirty="0" smtClean="0"/>
              <a:t>Полимерлерден басқа, көбікті пласмассаны алудың бастапқы материалдары қызметін газтүзгіштер, қатайтқыштар, пластификаттар мен басқа мақсаттағы заттар атқарады.</a:t>
            </a:r>
            <a:endParaRPr lang="ru-RU" sz="1600" dirty="0" smtClean="0"/>
          </a:p>
          <a:p>
            <a:pPr eaLnBrk="1" hangingPunct="1">
              <a:buFont typeface="Wingdings" pitchFamily="2" charset="2"/>
              <a:buChar char="v"/>
            </a:pPr>
            <a:endParaRPr lang="ru-RU" sz="1600" dirty="0" smtClean="0"/>
          </a:p>
        </p:txBody>
      </p:sp>
      <p:pic>
        <p:nvPicPr>
          <p:cNvPr id="15364" name="Picture 3" descr="C:\Users\Юлия\Desktop\загруженное.jpg"/>
          <p:cNvPicPr>
            <a:picLocks noChangeAspect="1" noChangeArrowheads="1"/>
          </p:cNvPicPr>
          <p:nvPr/>
        </p:nvPicPr>
        <p:blipFill>
          <a:blip r:embed="rId2" cstate="print"/>
          <a:srcRect/>
          <a:stretch>
            <a:fillRect/>
          </a:stretch>
        </p:blipFill>
        <p:spPr bwMode="auto">
          <a:xfrm>
            <a:off x="6643688" y="0"/>
            <a:ext cx="2500312" cy="1785938"/>
          </a:xfrm>
          <a:prstGeom prst="rect">
            <a:avLst/>
          </a:prstGeom>
          <a:noFill/>
          <a:ln w="9525">
            <a:noFill/>
            <a:miter lim="800000"/>
            <a:headEnd/>
            <a:tailEnd/>
          </a:ln>
        </p:spPr>
      </p:pic>
      <p:pic>
        <p:nvPicPr>
          <p:cNvPr id="15365" name="Picture 4" descr="C:\Users\Юлия\Desktop\загруженное (1).jpg"/>
          <p:cNvPicPr>
            <a:picLocks noChangeAspect="1" noChangeArrowheads="1"/>
          </p:cNvPicPr>
          <p:nvPr/>
        </p:nvPicPr>
        <p:blipFill>
          <a:blip r:embed="rId3" cstate="print"/>
          <a:srcRect/>
          <a:stretch>
            <a:fillRect/>
          </a:stretch>
        </p:blipFill>
        <p:spPr bwMode="auto">
          <a:xfrm>
            <a:off x="6486525" y="1785938"/>
            <a:ext cx="2657475" cy="1724025"/>
          </a:xfrm>
          <a:prstGeom prst="rect">
            <a:avLst/>
          </a:prstGeom>
          <a:noFill/>
          <a:ln w="9525">
            <a:noFill/>
            <a:miter lim="800000"/>
            <a:headEnd/>
            <a:tailEnd/>
          </a:ln>
        </p:spPr>
      </p:pic>
      <p:pic>
        <p:nvPicPr>
          <p:cNvPr id="15366" name="Picture 5" descr="C:\Users\Юлия\Desktop\images.jpg"/>
          <p:cNvPicPr>
            <a:picLocks noChangeAspect="1" noChangeArrowheads="1"/>
          </p:cNvPicPr>
          <p:nvPr/>
        </p:nvPicPr>
        <p:blipFill>
          <a:blip r:embed="rId4" cstate="print"/>
          <a:srcRect/>
          <a:stretch>
            <a:fillRect/>
          </a:stretch>
        </p:blipFill>
        <p:spPr bwMode="auto">
          <a:xfrm>
            <a:off x="6524625" y="3500438"/>
            <a:ext cx="2619375" cy="1643062"/>
          </a:xfrm>
          <a:prstGeom prst="rect">
            <a:avLst/>
          </a:prstGeom>
          <a:noFill/>
          <a:ln w="9525">
            <a:noFill/>
            <a:miter lim="800000"/>
            <a:headEnd/>
            <a:tailEnd/>
          </a:ln>
        </p:spPr>
      </p:pic>
      <p:pic>
        <p:nvPicPr>
          <p:cNvPr id="15367" name="Picture 6" descr="C:\Users\Юлия\Desktop\gra2.jpg"/>
          <p:cNvPicPr>
            <a:picLocks noChangeAspect="1" noChangeArrowheads="1"/>
          </p:cNvPicPr>
          <p:nvPr/>
        </p:nvPicPr>
        <p:blipFill>
          <a:blip r:embed="rId5" cstate="print"/>
          <a:srcRect/>
          <a:stretch>
            <a:fillRect/>
          </a:stretch>
        </p:blipFill>
        <p:spPr bwMode="auto">
          <a:xfrm>
            <a:off x="6500813" y="5143500"/>
            <a:ext cx="2643187" cy="1714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2" end="2"/>
                                            </p:txEl>
                                          </p:spTgt>
                                        </p:tgtEl>
                                        <p:attrNameLst>
                                          <p:attrName>style.visibility</p:attrName>
                                        </p:attrNameLst>
                                      </p:cBhvr>
                                      <p:to>
                                        <p:strVal val="visible"/>
                                      </p:to>
                                    </p:set>
                                    <p:anim calcmode="lin" valueType="num">
                                      <p:cBhvr additive="base">
                                        <p:cTn id="19"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3" end="3"/>
                                            </p:txEl>
                                          </p:spTgt>
                                        </p:tgtEl>
                                        <p:attrNameLst>
                                          <p:attrName>style.visibility</p:attrName>
                                        </p:attrNameLst>
                                      </p:cBhvr>
                                      <p:to>
                                        <p:strVal val="visible"/>
                                      </p:to>
                                    </p:set>
                                    <p:anim calcmode="lin" valueType="num">
                                      <p:cBhvr additive="base">
                                        <p:cTn id="25"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Содержимое 2"/>
          <p:cNvSpPr>
            <a:spLocks noGrp="1"/>
          </p:cNvSpPr>
          <p:nvPr>
            <p:ph idx="1"/>
          </p:nvPr>
        </p:nvSpPr>
        <p:spPr>
          <a:xfrm>
            <a:off x="428625" y="548680"/>
            <a:ext cx="7239000" cy="5941021"/>
          </a:xfrm>
        </p:spPr>
        <p:txBody>
          <a:bodyPr>
            <a:normAutofit lnSpcReduction="10000"/>
          </a:bodyPr>
          <a:lstStyle/>
          <a:p>
            <a:r>
              <a:rPr lang="ru-RU" sz="1600" dirty="0" smtClean="0"/>
              <a:t> </a:t>
            </a:r>
            <a:r>
              <a:rPr lang="kk-KZ" sz="2000" dirty="0" smtClean="0"/>
              <a:t>Пластмассадағы газ толтырылған ұяшықтарды жасау үшін әртүрлі газтүзгіштер қолданылады, ал ұяшықтық құрылым физикалық, химиялық және механикалық үдерістер нәтижесінде алынады. Газтүзудің химиялық үрдісінің маңызы балқытылған пластмассаға қаныққан газдың айырылуымен заттардың ыдырауында болып отыр. Көбіктенудің физикалық үдерісі балқытылған полимердің инертті газдарды еріту қабілетіне негізделген; суыну және қысымның төмендеуі кезінде бұл газдардан жеке көпіршіктер бөлініп шығады және ұяшықты құрылымдардың түзілуі жүре бастайды. Көбіктіпластты алудың механикалық үдерісі газды балқытылған пластмассамен бірқалыпты араластыру немесе барботирлеу жолымен қанықтыруға бағытталған.</a:t>
            </a:r>
            <a:endParaRPr lang="ru-RU" sz="2000" dirty="0" smtClean="0"/>
          </a:p>
          <a:p>
            <a:r>
              <a:rPr lang="kk-KZ" sz="2000" dirty="0" smtClean="0"/>
              <a:t>Газтүзгіш қызметін натрий мен аммоний карбонаттары, азоизомайлы қышқыл динитрилі, дизоаминобензол және т.б. атқаруы мүмкін. Сұйық газтүзгіштер (спирт, бензол, бензин және т.б.) аз қолданылады, өйткені олар жоғары сапалы пластмасса алуды қамтамасыз етпейді.</a:t>
            </a:r>
            <a:endParaRPr lang="ru-RU" sz="2000" dirty="0" smtClean="0"/>
          </a:p>
          <a:p>
            <a:pPr eaLnBrk="1" hangingPunct="1">
              <a:buFont typeface="Wingdings" pitchFamily="2" charset="2"/>
              <a:buChar char="v"/>
            </a:pPr>
            <a:endParaRPr lang="ru-RU" sz="2000" dirty="0" smtClean="0"/>
          </a:p>
          <a:p>
            <a:pPr eaLnBrk="1" hangingPunct="1">
              <a:buFont typeface="Wingdings 2" pitchFamily="18" charset="2"/>
              <a:buNone/>
            </a:pPr>
            <a:endParaRPr lang="ru-RU"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Көбіктелген пластмассаны алу  әдістері</a:t>
            </a:r>
            <a:endParaRPr lang="ru-RU" dirty="0"/>
          </a:p>
        </p:txBody>
      </p:sp>
      <p:sp>
        <p:nvSpPr>
          <p:cNvPr id="3" name="Содержимое 2"/>
          <p:cNvSpPr>
            <a:spLocks noGrp="1"/>
          </p:cNvSpPr>
          <p:nvPr>
            <p:ph idx="1"/>
          </p:nvPr>
        </p:nvSpPr>
        <p:spPr/>
        <p:txBody>
          <a:bodyPr/>
          <a:lstStyle/>
          <a:p>
            <a:r>
              <a:rPr lang="kk-KZ" sz="1800" dirty="0" smtClean="0"/>
              <a:t>Сыртқы қысымды (престік әдіс) және сыртқы қысымсыз (престік емес әдіс) қолданылу арқылы полимерлі ұяшықты материалдарды өндіруді бірнеше тәсілдері ойлап табылған. Біріншісінің маңызы ұнтақтүрдегі композицияны құрастыруда, қысымның температурасын жоғарылату (200</a:t>
            </a:r>
            <a:r>
              <a:rPr lang="kk-KZ" sz="1800" baseline="30000" dirty="0" smtClean="0"/>
              <a:t>0</a:t>
            </a:r>
            <a:r>
              <a:rPr lang="kk-KZ" sz="1800" dirty="0" smtClean="0"/>
              <a:t> C-қа дейін) кезінде оны пішінге престеу және материалдардың кезекті көбіктенуінде болып отыр. Көбікті пластмассаны жасаудағы престік емес тәсіл әртүрлі болып келеді: бұл материалдалды алудың технологиясы шайырдың қасиеттерімен және КТ агент түрімен анықталады. Көбіктелген қоспалар бұйымның қызметіне қарай жабық пішіндерде немесе ашық жолақтық әртүрлі аппараттарда жүзеге асырылады. Бұдан бөлек, көбіктену құрастырылымның бетіндегі рецептураның шаңдану кезінде де жүреді. Көбіктенген массаның қатаюын орташа және жоғары температураларда жүргізеді.</a:t>
            </a:r>
            <a:endParaRPr lang="ru-RU" sz="1800"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Көбіктелген пластмассаның қасиеттері</a:t>
            </a:r>
            <a:endParaRPr lang="ru-RU" dirty="0"/>
          </a:p>
        </p:txBody>
      </p:sp>
      <p:sp>
        <p:nvSpPr>
          <p:cNvPr id="3" name="Содержимое 2"/>
          <p:cNvSpPr>
            <a:spLocks noGrp="1"/>
          </p:cNvSpPr>
          <p:nvPr>
            <p:ph idx="1"/>
          </p:nvPr>
        </p:nvSpPr>
        <p:spPr>
          <a:xfrm>
            <a:off x="179512" y="1609725"/>
            <a:ext cx="8784976" cy="4846638"/>
          </a:xfrm>
        </p:spPr>
        <p:txBody>
          <a:bodyPr/>
          <a:lstStyle/>
          <a:p>
            <a:r>
              <a:rPr lang="kk-KZ" sz="1600" dirty="0" smtClean="0"/>
              <a:t>Көбікті пластмассаның көп түрін өндіру үшін міндетті түрде негізгі функциялар талап етіледі. Олар: бастапқы қоспа компоненттерін эмульгирлеу, көбіктенген массаны тұрақтандыру және талап етілген көле мдегі ұяшықты алу үшін қажетті жағдайларды жасау. Осындай эмульгаторлар ретінде әдетте силиконды майлар, ионогенді емес БАЗ және басқа заттар қолданылады. Эмульгаторды қосу көбікті пластмассаның тығыздығын төмендетеді, мысалы, БАЗ-cыз дайындалған материалдармен салыстырғанда стирол көбікті пластмассаның тығыздығы 18%-ға төмен, сонымен қатар, көбікті пластмассаның физико-механикалық қасиеттері сақталынып қалады.</a:t>
            </a:r>
            <a:endParaRPr lang="ru-RU" sz="1600" dirty="0" smtClean="0"/>
          </a:p>
          <a:p>
            <a:r>
              <a:rPr lang="kk-KZ" sz="1600" dirty="0" smtClean="0"/>
              <a:t>Біршама кішігірім газ құрамында ұяшықтар сфералық пішінге ие болады. Бұл жағдайда құрамында 74% газды фаза болғанда ең тығыз орамаға (монодисперсті құрам үшін) теориялық түрде қол жеткізді деуге болады. Құрамында көбірек газ болған жағдайда көбікті пластмассаның құрылымы полидисперсті болады және ұяшықтың сфералық пішінін көпбұрыштыға дейін бұрмалауымен сипатталады. Көптеген изолирленген ұяшықтары бар газтолтырылған пластмассалар көбіктіпласт деп аталады. Егер хабарламалы ұяшықтары  бар болса, онда мұндай материалдар саңылаулы пластмасса деп аталады. Екеуі бір – бірінен қасиеттерімен ерекшеленеді және әртүрлі қолданысқа ие. Солай, саңылаулы пластмассалар суды және газды өткізгіш келеді және көбіктіпластпен салыстырғанда жылу және электроқшаулағыш қасиеттері нашар болады. Соған қарай олар өте жоғары дыбыстық және вибрациялағыш қабілетке ие.</a:t>
            </a:r>
            <a:endParaRPr lang="ru-RU" sz="1600" dirty="0" smtClean="0"/>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496944" cy="5832648"/>
          </a:xfrm>
        </p:spPr>
        <p:txBody>
          <a:bodyPr/>
          <a:lstStyle/>
          <a:p>
            <a:r>
              <a:rPr lang="kk-KZ" sz="1800" dirty="0" smtClean="0"/>
              <a:t>Жалпы мұндай материалдардың саңылаулыпласт және көбіктіпласт деп бөлінуі шартты түрде. Іс жүзінде тек қана хабарлаушы немесе тек қана изолирленген саңылауы бар көбіктелген пластмассаны алу мүмкін емес. Технологиялық тәртіптің өте аз тербелісінде дәл сол материал ашық және жабық саңылаулардың әртүрлі қатынасымен алынуы мүмкін. Дегенмен, жақсырақ саңылаулыпласт пен көбіктіпласты алуға мүмкіндік беретін тәсілдер бар. Көбіктіпласттың қасиеттері көбінше ұяшықтың құрылымдық элементтерінің пішініне және өлшеміне тәуелді. Демек, егер газды ұяшықтар кішігірім өлшемге ие болса, онда қатты полимерлердің механикалық қасиеттері біраз шамаға жақсарады.</a:t>
            </a:r>
            <a:endParaRPr lang="ru-RU" sz="1800" dirty="0" smtClean="0"/>
          </a:p>
          <a:p>
            <a:r>
              <a:rPr lang="kk-KZ" sz="1800" dirty="0" smtClean="0"/>
              <a:t>Көбіктіпласттың маңызды қызметтерінің бірі – суытқыш жабдықтар, қазандар, автоқорытпалар, құбыржолдары үшін жылуоқшаулағыш ретінде пайдаланылуы.</a:t>
            </a:r>
            <a:endParaRPr lang="ru-RU" sz="1800" dirty="0" smtClean="0"/>
          </a:p>
          <a:p>
            <a:r>
              <a:rPr lang="kk-KZ" sz="1800" dirty="0" smtClean="0"/>
              <a:t>Көбіктіпласттың жеткілікті механикалық беріктілігі, ылғалдылық әсеріне тұрақтылығы және өзге қасиеттерімен қатар, жылуфизикалық қасиеті оларды жылуоқшаулауыш, сәндеуіш материалдар ретінде қолдануға, сондай –ақ кішігірім ғимарат қабырғаларын құрылыстық конструкцияны құю әдісі арқылы жасауға мүмкіндік береді. Шаңдану немесе құю үдерісі жылжымалы мөлшерлейтін агрегаттан және шаңдатқыш (құйғыш) құрылғысынан тұратын қондырғылар арқылы іске асырылады.</a:t>
            </a:r>
            <a:endParaRPr lang="ru-RU" sz="1800"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239000" cy="6195715"/>
          </a:xfrm>
        </p:spPr>
        <p:txBody>
          <a:bodyPr>
            <a:normAutofit fontScale="92500" lnSpcReduction="20000"/>
          </a:bodyPr>
          <a:lstStyle/>
          <a:p>
            <a:r>
              <a:rPr lang="kk-KZ" dirty="0" smtClean="0"/>
              <a:t>Шеткі Солтүстік жағдайларындағы ғимараттарды жылуоқшаулау үшін несепнәрліформальдегидті шайырдың сулы ерітіндісінен және КТ-1 көбіктүзгішінен жылдамқатайғыш көбік алуға мүмкіндік беретін қарапайым қондырғылар ұсынылған. Көбікті алдын ала көбіктүзгіштер ерітіндіге қатайтқышты (тұз қышқылын) салады.</a:t>
            </a:r>
            <a:endParaRPr lang="ru-RU" dirty="0" smtClean="0"/>
          </a:p>
          <a:p>
            <a:r>
              <a:rPr lang="kk-KZ" dirty="0" smtClean="0"/>
              <a:t>Топырақтың қатып қалуынан сақтау пенольд көмегімен іске асырылады. Ол – пенольдің тығыздығы көбік еселігіне байланысты 25-100 н/м</a:t>
            </a:r>
            <a:r>
              <a:rPr lang="kk-KZ" baseline="30000" dirty="0" smtClean="0"/>
              <a:t>3</a:t>
            </a:r>
            <a:r>
              <a:rPr lang="kk-KZ" dirty="0" smtClean="0"/>
              <a:t> құрайтын болып көрінетін КТ-ң мұздаған көбіктелген сулы ерітіндісі болып табылады.</a:t>
            </a:r>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Поролон</a:t>
            </a:r>
            <a:endParaRPr lang="ru-RU" dirty="0"/>
          </a:p>
        </p:txBody>
      </p:sp>
      <p:sp>
        <p:nvSpPr>
          <p:cNvPr id="3" name="Содержимое 2"/>
          <p:cNvSpPr>
            <a:spLocks noGrp="1"/>
          </p:cNvSpPr>
          <p:nvPr>
            <p:ph idx="1"/>
          </p:nvPr>
        </p:nvSpPr>
        <p:spPr/>
        <p:txBody>
          <a:bodyPr/>
          <a:lstStyle/>
          <a:p>
            <a:r>
              <a:rPr lang="kk-KZ" sz="1800" dirty="0" smtClean="0"/>
              <a:t>Көбіктелген пластмассалар ішінен майысқақ көбікті материалдар ерекше орынға ие, олар 300-400% жететін біршама жоғары ұзартуы бар поролондар. Поролондар 50 жылдардың басында синтезделген болатын және қазіргі күнге келіп кең таралуға ие болды. Азмәнді көрінетін поролон тығыздығы (30-40 кг/м</a:t>
            </a:r>
            <a:r>
              <a:rPr lang="kk-KZ" sz="1800" baseline="30000" dirty="0" smtClean="0"/>
              <a:t>3</a:t>
            </a:r>
            <a:r>
              <a:rPr lang="kk-KZ" sz="1800" dirty="0" smtClean="0"/>
              <a:t>), жақсы жылуоқшаулауыш қабілеттері, ауаөткізгіштігі, майларға, бензинге, және басқа заттарға тұрақтылығы оларды аммортациялы, жылу және дыбысоқшаулауыш материалдар ретінде, қысқы киімдерде жылытқыж орнына қолдануға мүмкіндік береді. Басқа маңызды қасиеттерге (ыстық суға тұрақты, басқа химиялық заттарда дезифирцирленгіш) ие майысқақ көбіктіполиэтилендер медициналық практикада, мысалы сыртқы емдік протездеуде, гипстік таңғыш орнына және т.б.</a:t>
            </a:r>
            <a:endParaRPr lang="ru-RU"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smtClean="0"/>
              <a:t>Латекстік </a:t>
            </a:r>
            <a:r>
              <a:rPr lang="kk-KZ" dirty="0" smtClean="0"/>
              <a:t>көбіктерді губкалы</a:t>
            </a:r>
            <a:endParaRPr lang="ru-RU" dirty="0"/>
          </a:p>
        </p:txBody>
      </p:sp>
      <p:sp>
        <p:nvSpPr>
          <p:cNvPr id="3" name="Содержимое 2"/>
          <p:cNvSpPr>
            <a:spLocks noGrp="1"/>
          </p:cNvSpPr>
          <p:nvPr>
            <p:ph idx="1"/>
          </p:nvPr>
        </p:nvSpPr>
        <p:spPr/>
        <p:txBody>
          <a:bodyPr>
            <a:normAutofit fontScale="92500" lnSpcReduction="20000"/>
          </a:bodyPr>
          <a:lstStyle/>
          <a:p>
            <a:r>
              <a:rPr lang="kk-KZ" dirty="0" smtClean="0"/>
              <a:t>Майысқақ саңылаулы материалдардың бірі латестік губкалар. Аралық өнім ретінде латекстік көбіктерді губкалы бұйымдар өндірісінде табиғи немесе БАЗ қосылған синтетикалық каучуктен (мысалы, калий немесе натрий олеаты) және желатиндеуші агенттен (натрий кремнефториді) алады. Материалдың саңылаулы құрылымының түрленуі латексті көбіктің тұрақтылығына байланысты. Желатиндеу үрдісінде көпіршік өлшемін ұлғайтуында көрінетін көбіктің диффузиялы бұзылуы жүреді.</a:t>
            </a:r>
            <a:endParaRPr lang="ru-RU" dirty="0" smtClean="0"/>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dirty="0" smtClean="0"/>
              <a:t>Микросфера негізіндегі көбіктіпластар</a:t>
            </a:r>
            <a:endParaRPr lang="ru-RU" dirty="0"/>
          </a:p>
        </p:txBody>
      </p:sp>
      <p:sp>
        <p:nvSpPr>
          <p:cNvPr id="3" name="Содержимое 2"/>
          <p:cNvSpPr>
            <a:spLocks noGrp="1"/>
          </p:cNvSpPr>
          <p:nvPr>
            <p:ph idx="1"/>
          </p:nvPr>
        </p:nvSpPr>
        <p:spPr/>
        <p:txBody>
          <a:bodyPr/>
          <a:lstStyle/>
          <a:p>
            <a:r>
              <a:rPr lang="kk-KZ" sz="1800" dirty="0" smtClean="0"/>
              <a:t>Полимерлі байланыстыратын және бос микросфералар негізіндегі жеңілдетілген материалдарды алу үшін фенолды-формальдегидті, эпоксидті, кремний органикалық және басқа шайырлар және көлемі 10-нан 500 мкм-ге дейінгі полимерлер, керамикалар, шынылардан алынатын бос микросфералар пайдаланылады. Осылайша, бағалы қасиеттерге ие жабық ұяшықтары бар құрылыс түзіледі. Демек, осындай материалдар массаға төзімді үлкен қатынасқа және сұйықты сіңіретін нашар қабілетке ие, сұйық ортаның жоғары қысымын ұзақ уақытқа ұстап тұруы мүмкін. Микросфера негізіндегі көбіктіпластар теңіз және өзен кемелерін жасауда, әртүрлі жеңіл және төзімді бұйымдар жасауда, әуе техникаларында, радиоэлектроникада, мұнайөндіру өнеркәсіптерінде, сонымен қатар тұрмыстық қажеттер үшін қолданылады.</a:t>
            </a:r>
            <a:endParaRPr lang="ru-RU"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620688"/>
            <a:ext cx="7660373" cy="5505475"/>
          </a:xfrm>
        </p:spPr>
        <p:txBody>
          <a:bodyPr>
            <a:normAutofit fontScale="85000" lnSpcReduction="20000"/>
          </a:bodyPr>
          <a:lstStyle/>
          <a:p>
            <a:pPr marL="0" indent="0">
              <a:buNone/>
            </a:pP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құрайтын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фазалардың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кейбір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қасиеттерін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сақтайды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Мысалы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сығылуы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негізінен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газдың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сығылуымен</a:t>
            </a:r>
            <a:r>
              <a:rPr lang="ru-RU" dirty="0">
                <a:solidFill>
                  <a:schemeClr val="tx1"/>
                </a:solidFill>
                <a:latin typeface="Times New Roman" pitchFamily="18" charset="0"/>
                <a:cs typeface="Times New Roman" pitchFamily="18" charset="0"/>
              </a:rPr>
              <a:t>, ал </a:t>
            </a:r>
            <a:r>
              <a:rPr lang="ru-RU" dirty="0" err="1">
                <a:solidFill>
                  <a:schemeClr val="tx1"/>
                </a:solidFill>
                <a:latin typeface="Times New Roman" pitchFamily="18" charset="0"/>
                <a:cs typeface="Times New Roman" pitchFamily="18" charset="0"/>
              </a:rPr>
              <a:t>көбіктендіргіш</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ерітіндінің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қасиеттерімен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сулану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қабілетімен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анықталады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Сонымен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дисперсті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жүйе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ретінде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қатты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заттың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қасиеттерін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өзінің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пішінін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сақтайды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ығысу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модуліне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ие</a:t>
            </a:r>
            <a:r>
              <a:rPr lang="ru-RU" dirty="0" smtClean="0">
                <a:solidFill>
                  <a:schemeClr val="tx1"/>
                </a:solidFill>
                <a:latin typeface="Times New Roman" pitchFamily="18" charset="0"/>
                <a:cs typeface="Times New Roman" pitchFamily="18" charset="0"/>
              </a:rPr>
              <a:t>.</a:t>
            </a:r>
          </a:p>
          <a:p>
            <a:pPr marL="0" indent="0">
              <a:buNone/>
            </a:pPr>
            <a:r>
              <a:rPr lang="ru-RU" dirty="0" err="1">
                <a:solidFill>
                  <a:schemeClr val="tx1"/>
                </a:solidFill>
                <a:latin typeface="Times New Roman" pitchFamily="18" charset="0"/>
                <a:cs typeface="Times New Roman" pitchFamily="18" charset="0"/>
              </a:rPr>
              <a:t>Көбіктің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маңызды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механикалық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қасиеттерінің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бірі-оның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сығылуы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серпімділігі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Анықтама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бойынша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серпімділіктің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көлемдік</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модулі</a:t>
            </a:r>
            <a:r>
              <a:rPr lang="ru-RU" dirty="0" smtClean="0">
                <a:solidFill>
                  <a:schemeClr val="tx1"/>
                </a:solidFill>
                <a:latin typeface="Times New Roman" pitchFamily="18" charset="0"/>
                <a:cs typeface="Times New Roman" pitchFamily="18" charset="0"/>
              </a:rPr>
              <a:t> Е</a:t>
            </a:r>
            <a:r>
              <a:rPr lang="en-US" sz="1800" dirty="0" smtClean="0">
                <a:solidFill>
                  <a:schemeClr val="tx1"/>
                </a:solidFill>
                <a:latin typeface="Times New Roman" pitchFamily="18" charset="0"/>
                <a:cs typeface="Times New Roman" pitchFamily="18" charset="0"/>
              </a:rPr>
              <a:t>v</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келесі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түрде</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көрсетіледі</a:t>
            </a:r>
            <a:r>
              <a:rPr lang="en-US" dirty="0" smtClean="0">
                <a:solidFill>
                  <a:schemeClr val="tx1"/>
                </a:solidFill>
                <a:latin typeface="Times New Roman" pitchFamily="18" charset="0"/>
                <a:cs typeface="Times New Roman" pitchFamily="18" charset="0"/>
              </a:rPr>
              <a:t>:</a:t>
            </a:r>
          </a:p>
          <a:p>
            <a:pPr marL="0" indent="0">
              <a:buNone/>
            </a:pPr>
            <a:r>
              <a:rPr lang="ru-RU" sz="3200" dirty="0">
                <a:solidFill>
                  <a:schemeClr val="tx1"/>
                </a:solidFill>
                <a:latin typeface="Times New Roman" pitchFamily="18" charset="0"/>
                <a:cs typeface="Times New Roman" pitchFamily="18" charset="0"/>
              </a:rPr>
              <a:t>Е</a:t>
            </a:r>
            <a:r>
              <a:rPr lang="en-US" sz="3200" dirty="0" smtClean="0">
                <a:solidFill>
                  <a:schemeClr val="tx1"/>
                </a:solidFill>
                <a:latin typeface="Times New Roman" pitchFamily="18" charset="0"/>
                <a:cs typeface="Times New Roman" pitchFamily="18" charset="0"/>
              </a:rPr>
              <a:t>v = - dp</a:t>
            </a:r>
            <a:r>
              <a:rPr lang="en-US" sz="1600" dirty="0" smtClean="0">
                <a:solidFill>
                  <a:schemeClr val="tx1"/>
                </a:solidFill>
                <a:latin typeface="Times New Roman" pitchFamily="18" charset="0"/>
                <a:cs typeface="Times New Roman" pitchFamily="18" charset="0"/>
              </a:rPr>
              <a:t>0</a:t>
            </a:r>
            <a:r>
              <a:rPr lang="en-US" sz="3200" dirty="0" smtClean="0">
                <a:solidFill>
                  <a:schemeClr val="tx1"/>
                </a:solidFill>
                <a:latin typeface="Times New Roman" pitchFamily="18" charset="0"/>
                <a:cs typeface="Times New Roman" pitchFamily="18" charset="0"/>
              </a:rPr>
              <a:t>/</a:t>
            </a:r>
            <a:r>
              <a:rPr lang="en-US" sz="3200" dirty="0" err="1" smtClean="0">
                <a:solidFill>
                  <a:schemeClr val="tx1"/>
                </a:solidFill>
                <a:latin typeface="Times New Roman" pitchFamily="18" charset="0"/>
                <a:cs typeface="Times New Roman" pitchFamily="18" charset="0"/>
              </a:rPr>
              <a:t>dlnV</a:t>
            </a:r>
            <a:endParaRPr lang="en-US" sz="3200" dirty="0" smtClean="0">
              <a:solidFill>
                <a:schemeClr val="tx1"/>
              </a:solidFill>
              <a:latin typeface="Times New Roman" pitchFamily="18" charset="0"/>
              <a:cs typeface="Times New Roman" pitchFamily="18" charset="0"/>
            </a:endParaRPr>
          </a:p>
          <a:p>
            <a:pPr marL="0" indent="0">
              <a:buNone/>
            </a:pPr>
            <a:r>
              <a:rPr lang="en-US" dirty="0" smtClean="0">
                <a:solidFill>
                  <a:schemeClr val="tx1"/>
                </a:solidFill>
                <a:latin typeface="Times New Roman" pitchFamily="18" charset="0"/>
                <a:cs typeface="Times New Roman" pitchFamily="18" charset="0"/>
              </a:rPr>
              <a:t>p</a:t>
            </a:r>
            <a:r>
              <a:rPr lang="en-US" baseline="-25000" dirty="0" smtClean="0">
                <a:solidFill>
                  <a:schemeClr val="tx1"/>
                </a:solidFill>
                <a:latin typeface="Times New Roman" pitchFamily="18" charset="0"/>
                <a:cs typeface="Times New Roman" pitchFamily="18" charset="0"/>
              </a:rPr>
              <a:t>0</a:t>
            </a:r>
            <a:r>
              <a:rPr lang="kk-KZ"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деформацияны тудыратын сыртқы қысым;</a:t>
            </a:r>
          </a:p>
          <a:p>
            <a:pPr marL="0" indent="0">
              <a:buNone/>
            </a:pPr>
            <a:r>
              <a:rPr lang="en-US" dirty="0" smtClean="0">
                <a:solidFill>
                  <a:schemeClr val="tx1"/>
                </a:solidFill>
                <a:latin typeface="Times New Roman" pitchFamily="18" charset="0"/>
                <a:cs typeface="Times New Roman" pitchFamily="18" charset="0"/>
              </a:rPr>
              <a:t>V</a:t>
            </a:r>
            <a:r>
              <a:rPr lang="kk-KZ" dirty="0" smtClean="0">
                <a:solidFill>
                  <a:schemeClr val="tx1"/>
                </a:solidFill>
                <a:latin typeface="Times New Roman" pitchFamily="18" charset="0"/>
                <a:cs typeface="Times New Roman" pitchFamily="18" charset="0"/>
              </a:rPr>
              <a:t> – деформациялаушы жүйенің көлемі.</a:t>
            </a:r>
            <a:endParaRPr lang="en-US" dirty="0">
              <a:solidFill>
                <a:schemeClr val="tx1"/>
              </a:solidFill>
              <a:latin typeface="Times New Roman" pitchFamily="18" charset="0"/>
              <a:cs typeface="Times New Roman" pitchFamily="18" charset="0"/>
            </a:endParaRPr>
          </a:p>
          <a:p>
            <a:pPr marL="0" indent="0">
              <a:buNone/>
            </a:pPr>
            <a:endParaRPr lang="ru-RU"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33706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9" y="620688"/>
            <a:ext cx="7596832" cy="5505475"/>
          </a:xfrm>
        </p:spPr>
        <p:txBody>
          <a:bodyPr/>
          <a:lstStyle/>
          <a:p>
            <a:pPr marL="0" indent="0">
              <a:buNone/>
            </a:pPr>
            <a:r>
              <a:rPr lang="ru-RU" sz="2800" dirty="0" err="1" smtClean="0">
                <a:solidFill>
                  <a:schemeClr val="tx1"/>
                </a:solidFill>
                <a:latin typeface="Times New Roman" pitchFamily="18" charset="0"/>
                <a:cs typeface="Times New Roman" pitchFamily="18" charset="0"/>
              </a:rPr>
              <a:t>Еркін</a:t>
            </a:r>
            <a:r>
              <a:rPr lang="ru-RU" sz="2800" dirty="0" smtClean="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көбік</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көпіршігінің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серпімділігін</a:t>
            </a:r>
            <a:r>
              <a:rPr lang="ru-RU" sz="2800" dirty="0">
                <a:solidFill>
                  <a:schemeClr val="tx1"/>
                </a:solidFill>
                <a:latin typeface="Times New Roman" pitchFamily="18" charset="0"/>
                <a:cs typeface="Times New Roman" pitchFamily="18" charset="0"/>
              </a:rPr>
              <a:t> </a:t>
            </a:r>
            <a:r>
              <a:rPr lang="en-US" sz="2800" dirty="0">
                <a:solidFill>
                  <a:schemeClr val="tx1"/>
                </a:solidFill>
                <a:latin typeface="Times New Roman" pitchFamily="18" charset="0"/>
                <a:cs typeface="Times New Roman" pitchFamily="18" charset="0"/>
              </a:rPr>
              <a:t>R </a:t>
            </a:r>
            <a:r>
              <a:rPr lang="ru-RU" sz="2800" dirty="0" err="1">
                <a:solidFill>
                  <a:schemeClr val="tx1"/>
                </a:solidFill>
                <a:latin typeface="Times New Roman" pitchFamily="18" charset="0"/>
                <a:cs typeface="Times New Roman" pitchFamily="18" charset="0"/>
              </a:rPr>
              <a:t>радиусымен</a:t>
            </a:r>
            <a:r>
              <a:rPr lang="ru-RU" sz="2800" dirty="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қарастырсақ, </a:t>
            </a:r>
            <a:r>
              <a:rPr lang="ru-RU" sz="2800" dirty="0" err="1">
                <a:solidFill>
                  <a:schemeClr val="tx1"/>
                </a:solidFill>
                <a:latin typeface="Times New Roman" pitchFamily="18" charset="0"/>
                <a:cs typeface="Times New Roman" pitchFamily="18" charset="0"/>
              </a:rPr>
              <a:t>оның ішіндегі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капиллярлық </a:t>
            </a:r>
            <a:r>
              <a:rPr lang="ru-RU" sz="2800" dirty="0" err="1" smtClean="0">
                <a:solidFill>
                  <a:schemeClr val="tx1"/>
                </a:solidFill>
                <a:latin typeface="Times New Roman" pitchFamily="18" charset="0"/>
                <a:cs typeface="Times New Roman" pitchFamily="18" charset="0"/>
              </a:rPr>
              <a:t>қысым:</a:t>
            </a:r>
            <a:endParaRPr lang="ru-RU" sz="2800" dirty="0" smtClean="0">
              <a:solidFill>
                <a:schemeClr val="tx1"/>
              </a:solidFill>
              <a:latin typeface="Times New Roman" pitchFamily="18" charset="0"/>
              <a:cs typeface="Times New Roman" pitchFamily="18" charset="0"/>
            </a:endParaRPr>
          </a:p>
          <a:p>
            <a:pPr marL="0" indent="0">
              <a:buNone/>
            </a:pPr>
            <a:r>
              <a:rPr lang="en-US" sz="2800" dirty="0">
                <a:solidFill>
                  <a:schemeClr val="tx1"/>
                </a:solidFill>
                <a:latin typeface="Times New Roman" pitchFamily="18" charset="0"/>
                <a:cs typeface="Times New Roman" pitchFamily="18" charset="0"/>
              </a:rPr>
              <a:t>p</a:t>
            </a:r>
            <a:r>
              <a:rPr lang="el-GR" sz="2800" baseline="-25000" dirty="0" smtClean="0">
                <a:solidFill>
                  <a:schemeClr val="tx1"/>
                </a:solidFill>
                <a:latin typeface="Times New Roman" pitchFamily="18" charset="0"/>
                <a:cs typeface="Times New Roman" pitchFamily="18" charset="0"/>
              </a:rPr>
              <a:t>σ</a:t>
            </a:r>
            <a:r>
              <a:rPr lang="en-US" sz="2800" dirty="0" smtClean="0">
                <a:solidFill>
                  <a:schemeClr val="tx1"/>
                </a:solidFill>
                <a:latin typeface="Times New Roman" pitchFamily="18" charset="0"/>
                <a:cs typeface="Times New Roman" pitchFamily="18" charset="0"/>
              </a:rPr>
              <a:t> = </a:t>
            </a:r>
            <a:r>
              <a:rPr lang="en-US" sz="2800" dirty="0" err="1" smtClean="0">
                <a:solidFill>
                  <a:schemeClr val="tx1"/>
                </a:solidFill>
                <a:latin typeface="Times New Roman" pitchFamily="18" charset="0"/>
                <a:cs typeface="Times New Roman" pitchFamily="18" charset="0"/>
              </a:rPr>
              <a:t>p</a:t>
            </a:r>
            <a:r>
              <a:rPr lang="en-US" sz="2800" baseline="-25000" dirty="0" err="1" smtClean="0">
                <a:solidFill>
                  <a:schemeClr val="tx1"/>
                </a:solidFill>
                <a:latin typeface="Times New Roman" pitchFamily="18" charset="0"/>
                <a:cs typeface="Times New Roman" pitchFamily="18" charset="0"/>
              </a:rPr>
              <a:t>G</a:t>
            </a:r>
            <a:r>
              <a:rPr lang="en-US" sz="2800" dirty="0" smtClean="0">
                <a:solidFill>
                  <a:schemeClr val="tx1"/>
                </a:solidFill>
                <a:latin typeface="Times New Roman" pitchFamily="18" charset="0"/>
                <a:cs typeface="Times New Roman" pitchFamily="18" charset="0"/>
              </a:rPr>
              <a:t> – p</a:t>
            </a:r>
            <a:r>
              <a:rPr lang="en-US" sz="2800" baseline="-25000" dirty="0" smtClean="0">
                <a:solidFill>
                  <a:schemeClr val="tx1"/>
                </a:solidFill>
                <a:latin typeface="Times New Roman" pitchFamily="18" charset="0"/>
                <a:cs typeface="Times New Roman" pitchFamily="18" charset="0"/>
              </a:rPr>
              <a:t>0</a:t>
            </a:r>
            <a:r>
              <a:rPr lang="en-US" sz="2800" dirty="0" smtClean="0">
                <a:solidFill>
                  <a:schemeClr val="tx1"/>
                </a:solidFill>
                <a:latin typeface="Times New Roman" pitchFamily="18" charset="0"/>
                <a:cs typeface="Times New Roman" pitchFamily="18" charset="0"/>
              </a:rPr>
              <a:t> = 4</a:t>
            </a:r>
            <a:r>
              <a:rPr lang="el-GR" sz="2800" dirty="0" smtClean="0">
                <a:solidFill>
                  <a:schemeClr val="tx1"/>
                </a:solidFill>
                <a:latin typeface="Times New Roman" pitchFamily="18" charset="0"/>
                <a:cs typeface="Times New Roman" pitchFamily="18" charset="0"/>
              </a:rPr>
              <a:t>σ</a:t>
            </a:r>
            <a:r>
              <a:rPr lang="en-US" sz="2800" dirty="0" smtClean="0">
                <a:solidFill>
                  <a:schemeClr val="tx1"/>
                </a:solidFill>
                <a:latin typeface="Times New Roman" pitchFamily="18" charset="0"/>
                <a:cs typeface="Times New Roman" pitchFamily="18" charset="0"/>
              </a:rPr>
              <a:t>/R</a:t>
            </a:r>
          </a:p>
          <a:p>
            <a:pPr marL="0" indent="0">
              <a:buNone/>
            </a:pPr>
            <a:r>
              <a:rPr lang="en-US" sz="2800" dirty="0" err="1" smtClean="0">
                <a:latin typeface="Times New Roman" pitchFamily="18" charset="0"/>
                <a:cs typeface="Times New Roman" pitchFamily="18" charset="0"/>
              </a:rPr>
              <a:t>p</a:t>
            </a:r>
            <a:r>
              <a:rPr lang="en-US" sz="2800" baseline="-25000" dirty="0" err="1" smtClean="0">
                <a:latin typeface="Times New Roman" pitchFamily="18" charset="0"/>
                <a:cs typeface="Times New Roman" pitchFamily="18" charset="0"/>
              </a:rPr>
              <a:t>G</a:t>
            </a:r>
            <a:r>
              <a:rPr lang="en-US" sz="28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r-</a:t>
            </a:r>
            <a:r>
              <a:rPr lang="kk-KZ" sz="2800" dirty="0" smtClean="0">
                <a:solidFill>
                  <a:schemeClr val="tx1"/>
                </a:solidFill>
                <a:latin typeface="Times New Roman" pitchFamily="18" charset="0"/>
                <a:cs typeface="Times New Roman" pitchFamily="18" charset="0"/>
              </a:rPr>
              <a:t>көбік ішіндегі қысым.</a:t>
            </a:r>
          </a:p>
          <a:p>
            <a:pPr marL="0" indent="0">
              <a:buNone/>
            </a:pPr>
            <a:r>
              <a:rPr lang="kk-KZ" sz="2800" dirty="0" smtClean="0">
                <a:solidFill>
                  <a:schemeClr val="tx1"/>
                </a:solidFill>
                <a:latin typeface="Times New Roman" pitchFamily="18" charset="0"/>
                <a:cs typeface="Times New Roman" pitchFamily="18" charset="0"/>
              </a:rPr>
              <a:t>Газ серпімділігінің модулі:</a:t>
            </a:r>
          </a:p>
          <a:p>
            <a:pPr marL="0" indent="0">
              <a:buNone/>
            </a:pPr>
            <a:r>
              <a:rPr lang="kk-KZ" sz="2800" dirty="0" smtClean="0">
                <a:solidFill>
                  <a:schemeClr val="tx1"/>
                </a:solidFill>
                <a:latin typeface="Times New Roman" pitchFamily="18" charset="0"/>
                <a:cs typeface="Times New Roman" pitchFamily="18" charset="0"/>
              </a:rPr>
              <a:t>Е</a:t>
            </a:r>
            <a:r>
              <a:rPr lang="en-US" sz="2800" baseline="-25000" dirty="0" smtClean="0">
                <a:solidFill>
                  <a:schemeClr val="tx1"/>
                </a:solidFill>
                <a:latin typeface="Times New Roman" pitchFamily="18" charset="0"/>
                <a:cs typeface="Times New Roman" pitchFamily="18" charset="0"/>
              </a:rPr>
              <a:t>G</a:t>
            </a:r>
            <a:r>
              <a:rPr lang="en-US" sz="2800" dirty="0" smtClean="0">
                <a:solidFill>
                  <a:schemeClr val="tx1"/>
                </a:solidFill>
                <a:latin typeface="Times New Roman" pitchFamily="18" charset="0"/>
                <a:cs typeface="Times New Roman" pitchFamily="18" charset="0"/>
              </a:rPr>
              <a:t> = 1/</a:t>
            </a:r>
            <a:r>
              <a:rPr lang="el-GR" sz="2800" dirty="0" smtClean="0">
                <a:solidFill>
                  <a:schemeClr val="tx1"/>
                </a:solidFill>
                <a:latin typeface="Times New Roman" pitchFamily="18" charset="0"/>
                <a:cs typeface="Times New Roman" pitchFamily="18" charset="0"/>
              </a:rPr>
              <a:t>β</a:t>
            </a:r>
            <a:r>
              <a:rPr lang="en-US" sz="2800" dirty="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  </a:t>
            </a:r>
            <a:r>
              <a:rPr lang="el-GR" sz="2800" dirty="0" smtClean="0">
                <a:solidFill>
                  <a:schemeClr val="tx1"/>
                </a:solidFill>
                <a:latin typeface="Times New Roman" pitchFamily="18" charset="0"/>
                <a:cs typeface="Times New Roman" pitchFamily="18" charset="0"/>
              </a:rPr>
              <a:t>β</a:t>
            </a:r>
            <a:r>
              <a:rPr lang="en-US" sz="2800" dirty="0" smtClean="0">
                <a:solidFill>
                  <a:schemeClr val="tx1"/>
                </a:solidFill>
                <a:latin typeface="Times New Roman" pitchFamily="18" charset="0"/>
                <a:cs typeface="Times New Roman" pitchFamily="18" charset="0"/>
              </a:rPr>
              <a:t>-</a:t>
            </a:r>
            <a:r>
              <a:rPr lang="kk-KZ" sz="2800" dirty="0" smtClean="0">
                <a:solidFill>
                  <a:schemeClr val="tx1"/>
                </a:solidFill>
                <a:latin typeface="Times New Roman" pitchFamily="18" charset="0"/>
                <a:cs typeface="Times New Roman" pitchFamily="18" charset="0"/>
              </a:rPr>
              <a:t>изотермиялық сығылу</a:t>
            </a:r>
          </a:p>
          <a:p>
            <a:pPr marL="0" indent="0">
              <a:buNone/>
            </a:pPr>
            <a:endParaRPr lang="ru-RU" dirty="0"/>
          </a:p>
        </p:txBody>
      </p:sp>
    </p:spTree>
    <p:extLst>
      <p:ext uri="{BB962C8B-B14F-4D97-AF65-F5344CB8AC3E}">
        <p14:creationId xmlns="" xmlns:p14="http://schemas.microsoft.com/office/powerpoint/2010/main" val="2632371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764704"/>
            <a:ext cx="7408333" cy="5361459"/>
          </a:xfrm>
        </p:spPr>
        <p:txBody>
          <a:bodyPr>
            <a:normAutofit fontScale="92500" lnSpcReduction="20000"/>
          </a:bodyPr>
          <a:lstStyle/>
          <a:p>
            <a:pPr marL="0" indent="0">
              <a:buNone/>
            </a:pP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Синерезис</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кезінде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көбіктегі</a:t>
            </a:r>
            <a:r>
              <a:rPr lang="ru-RU" dirty="0">
                <a:solidFill>
                  <a:schemeClr val="tx1"/>
                </a:solidFill>
                <a:latin typeface="Times New Roman" pitchFamily="18" charset="0"/>
                <a:cs typeface="Times New Roman" pitchFamily="18" charset="0"/>
              </a:rPr>
              <a:t> газ </a:t>
            </a:r>
            <a:r>
              <a:rPr lang="ru-RU" dirty="0" err="1">
                <a:solidFill>
                  <a:schemeClr val="tx1"/>
                </a:solidFill>
                <a:latin typeface="Times New Roman" pitchFamily="18" charset="0"/>
                <a:cs typeface="Times New Roman" pitchFamily="18" charset="0"/>
              </a:rPr>
              <a:t>көлемі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өзгермейтіндіктен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көпіршіктердегі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қысым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тұрақты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болып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сығылған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кезде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барлық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жасушалары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геометриялық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түрде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өзгереді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болжам</a:t>
            </a:r>
            <a:r>
              <a:rPr lang="ru-RU" dirty="0">
                <a:solidFill>
                  <a:schemeClr val="tx1"/>
                </a:solidFill>
                <a:latin typeface="Times New Roman" pitchFamily="18" charset="0"/>
                <a:cs typeface="Times New Roman" pitchFamily="18" charset="0"/>
              </a:rPr>
              <a:t> бар, </a:t>
            </a:r>
            <a:r>
              <a:rPr lang="ru-RU" dirty="0" err="1">
                <a:solidFill>
                  <a:schemeClr val="tx1"/>
                </a:solidFill>
                <a:latin typeface="Times New Roman" pitchFamily="18" charset="0"/>
                <a:cs typeface="Times New Roman" pitchFamily="18" charset="0"/>
              </a:rPr>
              <a:t>барлық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a:t>
            </a:r>
            <a:r>
              <a:rPr lang="ru-RU" dirty="0">
                <a:solidFill>
                  <a:schemeClr val="tx1"/>
                </a:solidFill>
                <a:latin typeface="Times New Roman" pitchFamily="18" charset="0"/>
                <a:cs typeface="Times New Roman" pitchFamily="18" charset="0"/>
              </a:rPr>
              <a:t> де </a:t>
            </a:r>
            <a:r>
              <a:rPr lang="ru-RU" dirty="0" err="1">
                <a:solidFill>
                  <a:schemeClr val="tx1"/>
                </a:solidFill>
                <a:latin typeface="Times New Roman" pitchFamily="18" charset="0"/>
                <a:cs typeface="Times New Roman" pitchFamily="18" charset="0"/>
              </a:rPr>
              <a:t>тәуелділік</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сақталады</a:t>
            </a:r>
            <a:r>
              <a:rPr lang="ru-RU" dirty="0" smtClean="0">
                <a:solidFill>
                  <a:schemeClr val="tx1"/>
                </a:solidFill>
                <a:latin typeface="Times New Roman" pitchFamily="18" charset="0"/>
                <a:cs typeface="Times New Roman" pitchFamily="18" charset="0"/>
              </a:rPr>
              <a:t>. </a:t>
            </a:r>
          </a:p>
          <a:p>
            <a:pPr marL="0" indent="0">
              <a:buNone/>
            </a:pPr>
            <a:r>
              <a:rPr lang="ru-RU" dirty="0" err="1">
                <a:solidFill>
                  <a:schemeClr val="tx1"/>
                </a:solidFill>
                <a:latin typeface="Times New Roman" pitchFamily="18" charset="0"/>
                <a:cs typeface="Times New Roman" pitchFamily="18" charset="0"/>
              </a:rPr>
              <a:t>Әдетте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пленканың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серпімділігіне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байланысты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модульдің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құрамдас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бөлігі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газдың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серпімділігіне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қарағанда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әлдеқайда</a:t>
            </a:r>
            <a:r>
              <a:rPr lang="ru-RU" dirty="0">
                <a:solidFill>
                  <a:schemeClr val="tx1"/>
                </a:solidFill>
                <a:latin typeface="Times New Roman" pitchFamily="18" charset="0"/>
                <a:cs typeface="Times New Roman" pitchFamily="18" charset="0"/>
              </a:rPr>
              <a:t> аз, </a:t>
            </a:r>
            <a:r>
              <a:rPr lang="ru-RU" dirty="0" err="1" smtClean="0">
                <a:solidFill>
                  <a:schemeClr val="tx1"/>
                </a:solidFill>
                <a:latin typeface="Times New Roman" pitchFamily="18" charset="0"/>
                <a:cs typeface="Times New Roman" pitchFamily="18" charset="0"/>
              </a:rPr>
              <a:t>яғни</a:t>
            </a:r>
            <a:r>
              <a:rPr lang="ru-RU"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E</a:t>
            </a:r>
            <a:r>
              <a:rPr lang="en-US" sz="1600" dirty="0" err="1" smtClean="0">
                <a:solidFill>
                  <a:schemeClr val="tx1"/>
                </a:solidFill>
                <a:latin typeface="Times New Roman" pitchFamily="18" charset="0"/>
                <a:cs typeface="Times New Roman" pitchFamily="18" charset="0"/>
              </a:rPr>
              <a:t>f</a:t>
            </a:r>
            <a:r>
              <a:rPr lang="en-US" dirty="0" smtClean="0">
                <a:solidFill>
                  <a:schemeClr val="tx1"/>
                </a:solidFill>
                <a:latin typeface="Times New Roman" pitchFamily="18" charset="0"/>
                <a:cs typeface="Times New Roman" pitchFamily="18" charset="0"/>
              </a:rPr>
              <a:t>/2</a:t>
            </a:r>
            <a:r>
              <a:rPr lang="el-GR" dirty="0" smtClean="0">
                <a:solidFill>
                  <a:schemeClr val="tx1"/>
                </a:solidFill>
                <a:latin typeface="Times New Roman" pitchFamily="18" charset="0"/>
                <a:cs typeface="Times New Roman" pitchFamily="18" charset="0"/>
              </a:rPr>
              <a:t>σ&lt;&lt;</a:t>
            </a:r>
            <a:r>
              <a:rPr lang="en-US" dirty="0" smtClean="0">
                <a:solidFill>
                  <a:schemeClr val="tx1"/>
                </a:solidFill>
                <a:latin typeface="Times New Roman" pitchFamily="18" charset="0"/>
                <a:cs typeface="Times New Roman" pitchFamily="18" charset="0"/>
              </a:rPr>
              <a:t>1. </a:t>
            </a:r>
            <a:endParaRPr lang="kk-KZ" dirty="0" smtClean="0">
              <a:solidFill>
                <a:schemeClr val="tx1"/>
              </a:solidFill>
              <a:latin typeface="Times New Roman" pitchFamily="18" charset="0"/>
              <a:cs typeface="Times New Roman" pitchFamily="18" charset="0"/>
            </a:endParaRPr>
          </a:p>
          <a:p>
            <a:pPr marL="0" indent="0">
              <a:buNone/>
            </a:pPr>
            <a:r>
              <a:rPr lang="kk-KZ" dirty="0" smtClean="0">
                <a:solidFill>
                  <a:schemeClr val="tx1"/>
                </a:solidFill>
                <a:latin typeface="Times New Roman" pitchFamily="18" charset="0"/>
                <a:cs typeface="Times New Roman" pitchFamily="18" charset="0"/>
              </a:rPr>
              <a:t>Сонда мына </a:t>
            </a:r>
            <a:r>
              <a:rPr lang="kk-KZ" dirty="0" smtClean="0">
                <a:solidFill>
                  <a:schemeClr val="tx1"/>
                </a:solidFill>
                <a:latin typeface="Times New Roman" pitchFamily="18" charset="0"/>
                <a:cs typeface="Times New Roman" pitchFamily="18" charset="0"/>
              </a:rPr>
              <a:t>теңдеу алынады:</a:t>
            </a:r>
            <a:endParaRPr lang="en-US" dirty="0" smtClean="0">
              <a:solidFill>
                <a:schemeClr val="tx1"/>
              </a:solidFill>
              <a:latin typeface="Times New Roman" pitchFamily="18" charset="0"/>
              <a:cs typeface="Times New Roman" pitchFamily="18" charset="0"/>
            </a:endParaRPr>
          </a:p>
          <a:p>
            <a:pPr marL="0" indent="0">
              <a:buNone/>
            </a:pPr>
            <a:r>
              <a:rPr lang="en-US" dirty="0" err="1" smtClean="0">
                <a:solidFill>
                  <a:schemeClr val="tx1"/>
                </a:solidFill>
                <a:latin typeface="Times New Roman" pitchFamily="18" charset="0"/>
                <a:cs typeface="Times New Roman" pitchFamily="18" charset="0"/>
              </a:rPr>
              <a:t>E</a:t>
            </a:r>
            <a:r>
              <a:rPr lang="en-US" sz="1800" dirty="0" err="1" smtClean="0">
                <a:solidFill>
                  <a:schemeClr val="tx1"/>
                </a:solidFill>
                <a:latin typeface="Times New Roman" pitchFamily="18" charset="0"/>
                <a:cs typeface="Times New Roman" pitchFamily="18" charset="0"/>
              </a:rPr>
              <a:t>v</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p</a:t>
            </a:r>
            <a:r>
              <a:rPr lang="en-US" sz="1600" dirty="0" smtClean="0">
                <a:solidFill>
                  <a:schemeClr val="tx1"/>
                </a:solidFill>
                <a:latin typeface="Times New Roman" pitchFamily="18" charset="0"/>
                <a:cs typeface="Times New Roman" pitchFamily="18" charset="0"/>
              </a:rPr>
              <a:t>0</a:t>
            </a:r>
            <a:r>
              <a:rPr lang="en-US" dirty="0" smtClean="0">
                <a:solidFill>
                  <a:schemeClr val="tx1"/>
                </a:solidFill>
                <a:latin typeface="Times New Roman" pitchFamily="18" charset="0"/>
                <a:cs typeface="Times New Roman" pitchFamily="18" charset="0"/>
              </a:rPr>
              <a:t> + 2/3p</a:t>
            </a:r>
            <a:r>
              <a:rPr lang="en-US" sz="1600" dirty="0" smtClean="0">
                <a:solidFill>
                  <a:schemeClr val="tx1"/>
                </a:solidFill>
                <a:latin typeface="Times New Roman" pitchFamily="18" charset="0"/>
                <a:cs typeface="Times New Roman" pitchFamily="18" charset="0"/>
              </a:rPr>
              <a:t>n</a:t>
            </a:r>
            <a:endParaRPr lang="ru-RU" sz="16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912853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836712"/>
            <a:ext cx="7408333" cy="5289451"/>
          </a:xfrm>
        </p:spPr>
        <p:txBody>
          <a:bodyPr>
            <a:normAutofit fontScale="85000" lnSpcReduction="10000"/>
          </a:bodyPr>
          <a:lstStyle/>
          <a:p>
            <a:pPr marL="0" indent="0">
              <a:buNone/>
            </a:pPr>
            <a:r>
              <a:rPr lang="ru-RU" dirty="0" err="1">
                <a:solidFill>
                  <a:schemeClr val="tx1"/>
                </a:solidFill>
                <a:latin typeface="Times New Roman" pitchFamily="18" charset="0"/>
                <a:cs typeface="Times New Roman" pitchFamily="18" charset="0"/>
              </a:rPr>
              <a:t>А</a:t>
            </a:r>
            <a:r>
              <a:rPr lang="ru-RU" dirty="0" err="1" smtClean="0">
                <a:solidFill>
                  <a:schemeClr val="tx1"/>
                </a:solidFill>
                <a:latin typeface="Times New Roman" pitchFamily="18" charset="0"/>
                <a:cs typeface="Times New Roman" pitchFamily="18" charset="0"/>
              </a:rPr>
              <a:t>йта</a:t>
            </a:r>
            <a:r>
              <a:rPr lang="ru-RU" dirty="0" smtClean="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кету </a:t>
            </a:r>
            <a:r>
              <a:rPr lang="ru-RU" dirty="0" err="1">
                <a:solidFill>
                  <a:schemeClr val="tx1"/>
                </a:solidFill>
                <a:latin typeface="Times New Roman" pitchFamily="18" charset="0"/>
                <a:cs typeface="Times New Roman" pitchFamily="18" charset="0"/>
              </a:rPr>
              <a:t>керек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көлемдік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серпімділік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модуліне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арналған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өрнек</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сығылу</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деформациясына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көбіктің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созылу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деформациясына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сәйкес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Алайда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үлкен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деформацияларда</a:t>
            </a:r>
            <a:r>
              <a:rPr lang="ru-RU" dirty="0">
                <a:solidFill>
                  <a:schemeClr val="tx1"/>
                </a:solidFill>
                <a:latin typeface="Times New Roman" pitchFamily="18" charset="0"/>
                <a:cs typeface="Times New Roman" pitchFamily="18" charset="0"/>
              </a:rPr>
              <a:t> деформация </a:t>
            </a:r>
            <a:r>
              <a:rPr lang="ru-RU" dirty="0" err="1">
                <a:solidFill>
                  <a:schemeClr val="tx1"/>
                </a:solidFill>
                <a:latin typeface="Times New Roman" pitchFamily="18" charset="0"/>
                <a:cs typeface="Times New Roman" pitchFamily="18" charset="0"/>
              </a:rPr>
              <a:t>түрінің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әсері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маңызды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сығылған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кезде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газдың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көлемі</a:t>
            </a:r>
            <a:r>
              <a:rPr lang="ru-RU" dirty="0">
                <a:solidFill>
                  <a:schemeClr val="tx1"/>
                </a:solidFill>
                <a:latin typeface="Times New Roman" pitchFamily="18" charset="0"/>
                <a:cs typeface="Times New Roman" pitchFamily="18" charset="0"/>
              </a:rPr>
              <a:t> </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азайып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сұйықтық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көлемімен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салыстыруға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Созылу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кезінде</a:t>
            </a:r>
            <a:r>
              <a:rPr lang="ru-RU" dirty="0">
                <a:solidFill>
                  <a:schemeClr val="tx1"/>
                </a:solidFill>
                <a:latin typeface="Times New Roman" pitchFamily="18" charset="0"/>
                <a:cs typeface="Times New Roman" pitchFamily="18" charset="0"/>
              </a:rPr>
              <a:t> деформация </a:t>
            </a:r>
            <a:r>
              <a:rPr lang="ru-RU" dirty="0" err="1">
                <a:solidFill>
                  <a:schemeClr val="tx1"/>
                </a:solidFill>
                <a:latin typeface="Times New Roman" pitchFamily="18" charset="0"/>
                <a:cs typeface="Times New Roman" pitchFamily="18" charset="0"/>
              </a:rPr>
              <a:t>шексіз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көлемі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бастапқы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жиілігіне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байланысты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арналардағы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қысым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беттік-белсенді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заттардың</a:t>
            </a:r>
            <a:r>
              <a:rPr lang="ru-RU" dirty="0">
                <a:solidFill>
                  <a:schemeClr val="tx1"/>
                </a:solidFill>
                <a:latin typeface="Times New Roman" pitchFamily="18" charset="0"/>
                <a:cs typeface="Times New Roman" pitchFamily="18" charset="0"/>
              </a:rPr>
              <a:t> адсорбция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дисперсиясына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байланысты</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критикалық</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мәнге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жеткенге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дейін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мәні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кеңейту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кезінде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бетінің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ұлғаюымен</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төмендейді</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621303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548680"/>
            <a:ext cx="7804389" cy="5577483"/>
          </a:xfrm>
        </p:spPr>
        <p:txBody>
          <a:bodyPr>
            <a:noAutofit/>
          </a:bodyPr>
          <a:lstStyle/>
          <a:p>
            <a:pPr marL="0" indent="0">
              <a:buNone/>
            </a:pPr>
            <a:r>
              <a:rPr lang="ru-RU" sz="2400" dirty="0" err="1" smtClean="0">
                <a:solidFill>
                  <a:schemeClr val="tx1"/>
                </a:solidFill>
                <a:latin typeface="Times New Roman" pitchFamily="18" charset="0"/>
                <a:cs typeface="Times New Roman" pitchFamily="18" charset="0"/>
              </a:rPr>
              <a:t>Зирды</a:t>
            </a:r>
            <a:r>
              <a:rPr lang="kk-KZ" sz="2400" dirty="0">
                <a:solidFill>
                  <a:schemeClr val="tx1"/>
                </a:solidFill>
                <a:latin typeface="Times New Roman" pitchFamily="18" charset="0"/>
                <a:cs typeface="Times New Roman" pitchFamily="18" charset="0"/>
              </a:rPr>
              <a:t>ң</a:t>
            </a:r>
            <a:r>
              <a:rPr lang="ru-RU" sz="2400" dirty="0" smtClean="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жұмысында</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көбіктің</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сығылуы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зерттелді</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Сұйылтылған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картоп</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шырынынан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алынған</a:t>
            </a:r>
            <a:r>
              <a:rPr lang="ru-RU" sz="2400" dirty="0">
                <a:solidFill>
                  <a:schemeClr val="tx1"/>
                </a:solidFill>
                <a:latin typeface="Times New Roman" pitchFamily="18" charset="0"/>
                <a:cs typeface="Times New Roman" pitchFamily="18" charset="0"/>
              </a:rPr>
              <a:t> 100 </a:t>
            </a:r>
            <a:r>
              <a:rPr lang="ru-RU" sz="2400" dirty="0" err="1">
                <a:solidFill>
                  <a:schemeClr val="tx1"/>
                </a:solidFill>
                <a:latin typeface="Times New Roman" pitchFamily="18" charset="0"/>
                <a:cs typeface="Times New Roman" pitchFamily="18" charset="0"/>
              </a:rPr>
              <a:t>еселігі</a:t>
            </a:r>
            <a:r>
              <a:rPr lang="ru-RU" sz="2400" dirty="0">
                <a:solidFill>
                  <a:schemeClr val="tx1"/>
                </a:solidFill>
                <a:latin typeface="Times New Roman" pitchFamily="18" charset="0"/>
                <a:cs typeface="Times New Roman" pitchFamily="18" charset="0"/>
              </a:rPr>
              <a:t> бар </a:t>
            </a:r>
            <a:r>
              <a:rPr lang="ru-RU" sz="2400" dirty="0" err="1">
                <a:solidFill>
                  <a:schemeClr val="tx1"/>
                </a:solidFill>
                <a:latin typeface="Times New Roman" pitchFamily="18" charset="0"/>
                <a:cs typeface="Times New Roman" pitchFamily="18" charset="0"/>
              </a:rPr>
              <a:t>көбікті</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зерттеді</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Бұл</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төменнен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тік</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жабық</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түтікке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салынып</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сығылады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Шығару</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кезінде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қысымы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бастапқы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мәнге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оралды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яғни</a:t>
            </a:r>
            <a:r>
              <a:rPr lang="ru-RU" sz="2400" dirty="0">
                <a:solidFill>
                  <a:schemeClr val="tx1"/>
                </a:solidFill>
                <a:latin typeface="Times New Roman" pitchFamily="18" charset="0"/>
                <a:cs typeface="Times New Roman" pitchFamily="18" charset="0"/>
              </a:rPr>
              <a:t> процесс </a:t>
            </a:r>
            <a:r>
              <a:rPr lang="ru-RU" sz="2400" dirty="0" err="1">
                <a:solidFill>
                  <a:schemeClr val="tx1"/>
                </a:solidFill>
                <a:latin typeface="Times New Roman" pitchFamily="18" charset="0"/>
                <a:cs typeface="Times New Roman" pitchFamily="18" charset="0"/>
              </a:rPr>
              <a:t>толығымен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қайтымды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болды</a:t>
            </a:r>
            <a:r>
              <a:rPr lang="ru-RU" sz="2400" dirty="0">
                <a:solidFill>
                  <a:schemeClr val="tx1"/>
                </a:solidFill>
                <a:latin typeface="Times New Roman" pitchFamily="18" charset="0"/>
                <a:cs typeface="Times New Roman" pitchFamily="18" charset="0"/>
              </a:rPr>
              <a:t>. 12, 24,0 </a:t>
            </a:r>
            <a:r>
              <a:rPr lang="ru-RU" sz="2400" dirty="0" err="1">
                <a:solidFill>
                  <a:schemeClr val="tx1"/>
                </a:solidFill>
                <a:latin typeface="Times New Roman" pitchFamily="18" charset="0"/>
                <a:cs typeface="Times New Roman" pitchFamily="18" charset="0"/>
              </a:rPr>
              <a:t>және</a:t>
            </a:r>
            <a:r>
              <a:rPr lang="ru-RU" sz="2400" dirty="0">
                <a:solidFill>
                  <a:schemeClr val="tx1"/>
                </a:solidFill>
                <a:latin typeface="Times New Roman" pitchFamily="18" charset="0"/>
                <a:cs typeface="Times New Roman" pitchFamily="18" charset="0"/>
              </a:rPr>
              <a:t> 48,0 кПа-</a:t>
            </a:r>
            <a:r>
              <a:rPr lang="ru-RU" sz="2400" dirty="0" err="1">
                <a:solidFill>
                  <a:schemeClr val="tx1"/>
                </a:solidFill>
                <a:latin typeface="Times New Roman" pitchFamily="18" charset="0"/>
                <a:cs typeface="Times New Roman" pitchFamily="18" charset="0"/>
              </a:rPr>
              <a:t>ға</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тең</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қысым</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өзгерген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кезде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көлемі</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тиісінше</a:t>
            </a:r>
            <a:r>
              <a:rPr lang="ru-RU" sz="2400" dirty="0">
                <a:solidFill>
                  <a:schemeClr val="tx1"/>
                </a:solidFill>
                <a:latin typeface="Times New Roman" pitchFamily="18" charset="0"/>
                <a:cs typeface="Times New Roman" pitchFamily="18" charset="0"/>
              </a:rPr>
              <a:t> 100 см</a:t>
            </a:r>
            <a:r>
              <a:rPr lang="ru-RU" sz="2400" baseline="30000" dirty="0">
                <a:solidFill>
                  <a:schemeClr val="tx1"/>
                </a:solidFill>
                <a:latin typeface="Times New Roman" pitchFamily="18" charset="0"/>
                <a:cs typeface="Times New Roman" pitchFamily="18" charset="0"/>
              </a:rPr>
              <a:t>3</a:t>
            </a:r>
            <a:r>
              <a:rPr lang="ru-RU" sz="2400" dirty="0">
                <a:solidFill>
                  <a:schemeClr val="tx1"/>
                </a:solidFill>
                <a:latin typeface="Times New Roman" pitchFamily="18" charset="0"/>
                <a:cs typeface="Times New Roman" pitchFamily="18" charset="0"/>
              </a:rPr>
              <a:t>-тен 90,81 </a:t>
            </a:r>
            <a:r>
              <a:rPr lang="ru-RU" sz="2400" dirty="0" err="1">
                <a:solidFill>
                  <a:schemeClr val="tx1"/>
                </a:solidFill>
                <a:latin typeface="Times New Roman" pitchFamily="18" charset="0"/>
                <a:cs typeface="Times New Roman" pitchFamily="18" charset="0"/>
              </a:rPr>
              <a:t>және</a:t>
            </a:r>
            <a:r>
              <a:rPr lang="ru-RU" sz="2400" dirty="0">
                <a:solidFill>
                  <a:schemeClr val="tx1"/>
                </a:solidFill>
                <a:latin typeface="Times New Roman" pitchFamily="18" charset="0"/>
                <a:cs typeface="Times New Roman" pitchFamily="18" charset="0"/>
              </a:rPr>
              <a:t> 69 см</a:t>
            </a:r>
            <a:r>
              <a:rPr lang="ru-RU" sz="2400" baseline="30000" dirty="0">
                <a:solidFill>
                  <a:schemeClr val="tx1"/>
                </a:solidFill>
                <a:latin typeface="Times New Roman" pitchFamily="18" charset="0"/>
                <a:cs typeface="Times New Roman" pitchFamily="18" charset="0"/>
              </a:rPr>
              <a:t>3</a:t>
            </a:r>
            <a:r>
              <a:rPr lang="ru-RU" sz="2400" dirty="0">
                <a:solidFill>
                  <a:schemeClr val="tx1"/>
                </a:solidFill>
                <a:latin typeface="Times New Roman" pitchFamily="18" charset="0"/>
                <a:cs typeface="Times New Roman" pitchFamily="18" charset="0"/>
              </a:rPr>
              <a:t>-ке </a:t>
            </a:r>
            <a:r>
              <a:rPr lang="ru-RU" sz="2400" dirty="0" err="1">
                <a:solidFill>
                  <a:schemeClr val="tx1"/>
                </a:solidFill>
                <a:latin typeface="Times New Roman" pitchFamily="18" charset="0"/>
                <a:cs typeface="Times New Roman" pitchFamily="18" charset="0"/>
              </a:rPr>
              <a:t>дейін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азайды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Қалыпты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атмосфералық</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қысым</a:t>
            </a:r>
            <a:r>
              <a:rPr lang="ru-RU" sz="2400" dirty="0">
                <a:solidFill>
                  <a:schemeClr val="tx1"/>
                </a:solidFill>
                <a:latin typeface="Times New Roman" pitchFamily="18" charset="0"/>
                <a:cs typeface="Times New Roman" pitchFamily="18" charset="0"/>
              </a:rPr>
              <a:t> 101,3 кПа </a:t>
            </a:r>
            <a:r>
              <a:rPr lang="ru-RU" sz="2400" dirty="0" err="1">
                <a:solidFill>
                  <a:schemeClr val="tx1"/>
                </a:solidFill>
                <a:latin typeface="Times New Roman" pitchFamily="18" charset="0"/>
                <a:cs typeface="Times New Roman" pitchFamily="18" charset="0"/>
              </a:rPr>
              <a:t>және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көрсетілген</a:t>
            </a:r>
            <a:r>
              <a:rPr lang="ru-RU" sz="2400" dirty="0">
                <a:solidFill>
                  <a:schemeClr val="tx1"/>
                </a:solidFill>
                <a:latin typeface="Times New Roman" pitchFamily="18" charset="0"/>
                <a:cs typeface="Times New Roman" pitchFamily="18" charset="0"/>
              </a:rPr>
              <a:t> р </a:t>
            </a:r>
            <a:r>
              <a:rPr lang="ru-RU" sz="2400" dirty="0" err="1">
                <a:solidFill>
                  <a:schemeClr val="tx1"/>
                </a:solidFill>
                <a:latin typeface="Times New Roman" pitchFamily="18" charset="0"/>
                <a:cs typeface="Times New Roman" pitchFamily="18" charset="0"/>
              </a:rPr>
              <a:t>мәндері</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кезінде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есептеу</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бойынша</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көлемі</a:t>
            </a:r>
            <a:r>
              <a:rPr lang="ru-RU" sz="2400" dirty="0">
                <a:solidFill>
                  <a:schemeClr val="tx1"/>
                </a:solidFill>
                <a:latin typeface="Times New Roman" pitchFamily="18" charset="0"/>
                <a:cs typeface="Times New Roman" pitchFamily="18" charset="0"/>
              </a:rPr>
              <a:t> р </a:t>
            </a:r>
            <a:r>
              <a:rPr lang="ru-RU" sz="2400" dirty="0" err="1">
                <a:solidFill>
                  <a:schemeClr val="tx1"/>
                </a:solidFill>
                <a:latin typeface="Times New Roman" pitchFamily="18" charset="0"/>
                <a:cs typeface="Times New Roman" pitchFamily="18" charset="0"/>
              </a:rPr>
              <a:t>және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көбіктегі</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сұйықтық</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көлемін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ескермегенде</a:t>
            </a:r>
            <a:r>
              <a:rPr lang="ru-RU" sz="2400" dirty="0">
                <a:solidFill>
                  <a:schemeClr val="tx1"/>
                </a:solidFill>
                <a:latin typeface="Times New Roman" pitchFamily="18" charset="0"/>
                <a:cs typeface="Times New Roman" pitchFamily="18" charset="0"/>
              </a:rPr>
              <a:t> 89, 80,8 </a:t>
            </a:r>
            <a:r>
              <a:rPr lang="ru-RU" sz="2400" dirty="0" err="1">
                <a:solidFill>
                  <a:schemeClr val="tx1"/>
                </a:solidFill>
                <a:latin typeface="Times New Roman" pitchFamily="18" charset="0"/>
                <a:cs typeface="Times New Roman" pitchFamily="18" charset="0"/>
              </a:rPr>
              <a:t>және</a:t>
            </a:r>
            <a:r>
              <a:rPr lang="ru-RU" sz="2400" dirty="0">
                <a:solidFill>
                  <a:schemeClr val="tx1"/>
                </a:solidFill>
                <a:latin typeface="Times New Roman" pitchFamily="18" charset="0"/>
                <a:cs typeface="Times New Roman" pitchFamily="18" charset="0"/>
              </a:rPr>
              <a:t> 67,8 см</a:t>
            </a:r>
            <a:r>
              <a:rPr lang="ru-RU" sz="2400" baseline="30000" dirty="0">
                <a:solidFill>
                  <a:schemeClr val="tx1"/>
                </a:solidFill>
                <a:latin typeface="Times New Roman" pitchFamily="18" charset="0"/>
                <a:cs typeface="Times New Roman" pitchFamily="18" charset="0"/>
              </a:rPr>
              <a:t>3</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құрауы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тиіс</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Эксперименттік</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мәндерге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сәйкес</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келетін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есептелген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көлемдер</a:t>
            </a:r>
            <a:r>
              <a:rPr lang="ru-RU" sz="2400" dirty="0">
                <a:solidFill>
                  <a:schemeClr val="tx1"/>
                </a:solidFill>
                <a:latin typeface="Times New Roman" pitchFamily="18" charset="0"/>
                <a:cs typeface="Times New Roman" pitchFamily="18" charset="0"/>
              </a:rPr>
              <a:t> р=100,5 кПа </a:t>
            </a:r>
            <a:r>
              <a:rPr lang="ru-RU" sz="2400" dirty="0" err="1">
                <a:solidFill>
                  <a:schemeClr val="tx1"/>
                </a:solidFill>
                <a:latin typeface="Times New Roman" pitchFamily="18" charset="0"/>
                <a:cs typeface="Times New Roman" pitchFamily="18" charset="0"/>
              </a:rPr>
              <a:t>және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сұйықтық</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көлемін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есептеу</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кезінде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алынады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Осылайша</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көбіктің</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сығылуы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көбік</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теңдеуіне</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сәйкес</a:t>
            </a:r>
            <a:r>
              <a:rPr lang="ru-RU" sz="2400" dirty="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келеді</a:t>
            </a:r>
            <a:r>
              <a:rPr lang="ru-RU"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12038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692696"/>
            <a:ext cx="7408333" cy="5433467"/>
          </a:xfrm>
        </p:spPr>
        <p:txBody>
          <a:bodyPr>
            <a:normAutofit fontScale="77500" lnSpcReduction="20000"/>
          </a:bodyPr>
          <a:lstStyle/>
          <a:p>
            <a:pPr marL="0" indent="0">
              <a:buNone/>
            </a:pPr>
            <a:r>
              <a:rPr lang="en-US" dirty="0" smtClean="0"/>
              <a:t>[</a:t>
            </a:r>
            <a:r>
              <a:rPr lang="ru-RU" dirty="0" smtClean="0">
                <a:solidFill>
                  <a:schemeClr val="tx1"/>
                </a:solidFill>
                <a:latin typeface="Times New Roman" pitchFamily="18" charset="0"/>
                <a:cs typeface="Times New Roman" pitchFamily="18" charset="0"/>
              </a:rPr>
              <a:t>490</a:t>
            </a:r>
            <a:r>
              <a:rPr lang="en-US" dirty="0" smtClean="0">
                <a:solidFill>
                  <a:schemeClr val="tx1"/>
                </a:solidFill>
                <a:latin typeface="Times New Roman" pitchFamily="18" charset="0"/>
                <a:cs typeface="Times New Roman" pitchFamily="18" charset="0"/>
              </a:rPr>
              <a:t>]</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жұмысында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серпімділік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модулі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бағанының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созылуынан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туындаған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тербелістердің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амплитудасы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бойынша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анықталды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Есептеулер</a:t>
            </a:r>
            <a:r>
              <a:rPr lang="ru-RU" dirty="0">
                <a:solidFill>
                  <a:schemeClr val="tx1"/>
                </a:solidFill>
                <a:latin typeface="Times New Roman" pitchFamily="18" charset="0"/>
                <a:cs typeface="Times New Roman" pitchFamily="18" charset="0"/>
              </a:rPr>
              <a:t> </a:t>
            </a:r>
            <a:r>
              <a:rPr lang="ru-RU" dirty="0" smtClean="0">
                <a:solidFill>
                  <a:schemeClr val="tx1"/>
                </a:solidFill>
                <a:latin typeface="Times New Roman" pitchFamily="18" charset="0"/>
                <a:cs typeface="Times New Roman" pitchFamily="18" charset="0"/>
              </a:rPr>
              <a:t>Е</a:t>
            </a:r>
            <a:r>
              <a:rPr lang="en-US" sz="2000" dirty="0" smtClean="0">
                <a:solidFill>
                  <a:schemeClr val="tx1"/>
                </a:solidFill>
                <a:latin typeface="Times New Roman" pitchFamily="18" charset="0"/>
                <a:cs typeface="Times New Roman" pitchFamily="18" charset="0"/>
              </a:rPr>
              <a:t>v</a:t>
            </a:r>
            <a:r>
              <a:rPr lang="en-US" dirty="0" smtClean="0">
                <a:solidFill>
                  <a:schemeClr val="tx1"/>
                </a:solidFill>
                <a:latin typeface="Times New Roman" pitchFamily="18" charset="0"/>
                <a:cs typeface="Times New Roman" pitchFamily="18" charset="0"/>
              </a:rPr>
              <a:t>≈</a:t>
            </a:r>
            <a:r>
              <a:rPr lang="ru-RU" dirty="0" smtClean="0">
                <a:solidFill>
                  <a:schemeClr val="tx1"/>
                </a:solidFill>
                <a:latin typeface="Times New Roman" pitchFamily="18" charset="0"/>
                <a:cs typeface="Times New Roman" pitchFamily="18" charset="0"/>
              </a:rPr>
              <a:t>50-100 </a:t>
            </a:r>
            <a:r>
              <a:rPr lang="ru-RU" dirty="0">
                <a:solidFill>
                  <a:schemeClr val="tx1"/>
                </a:solidFill>
                <a:latin typeface="Times New Roman" pitchFamily="18" charset="0"/>
                <a:cs typeface="Times New Roman" pitchFamily="18" charset="0"/>
              </a:rPr>
              <a:t>Па </a:t>
            </a:r>
            <a:r>
              <a:rPr lang="ru-RU" dirty="0" err="1" smtClean="0">
                <a:solidFill>
                  <a:schemeClr val="tx1"/>
                </a:solidFill>
                <a:latin typeface="Times New Roman" pitchFamily="18" charset="0"/>
                <a:cs typeface="Times New Roman" pitchFamily="18" charset="0"/>
              </a:rPr>
              <a:t>модулінің</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мәндерін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берді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газдың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сығылуынан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ондық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ретті</a:t>
            </a:r>
            <a:r>
              <a:rPr lang="ru-RU" dirty="0">
                <a:solidFill>
                  <a:schemeClr val="tx1"/>
                </a:solidFill>
                <a:latin typeface="Times New Roman" pitchFamily="18" charset="0"/>
                <a:cs typeface="Times New Roman" pitchFamily="18" charset="0"/>
              </a:rPr>
              <a:t> аз. </a:t>
            </a:r>
            <a:r>
              <a:rPr lang="ru-RU" dirty="0" err="1">
                <a:solidFill>
                  <a:schemeClr val="tx1"/>
                </a:solidFill>
                <a:latin typeface="Times New Roman" pitchFamily="18" charset="0"/>
                <a:cs typeface="Times New Roman" pitchFamily="18" charset="0"/>
              </a:rPr>
              <a:t>Бұл</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сәйкессіздіктің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себептері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жұмыста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қарастырылмаған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бағанының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ұзындығындағы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тербелістер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көлемін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өзгертпестен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пайда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болғанын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білдіреді</a:t>
            </a:r>
            <a:r>
              <a:rPr lang="ru-RU" dirty="0">
                <a:solidFill>
                  <a:schemeClr val="tx1"/>
                </a:solidFill>
                <a:latin typeface="Times New Roman" pitchFamily="18" charset="0"/>
                <a:cs typeface="Times New Roman" pitchFamily="18" charset="0"/>
              </a:rPr>
              <a:t>, ал </a:t>
            </a:r>
            <a:r>
              <a:rPr lang="ru-RU" dirty="0" err="1">
                <a:solidFill>
                  <a:schemeClr val="tx1"/>
                </a:solidFill>
                <a:latin typeface="Times New Roman" pitchFamily="18" charset="0"/>
                <a:cs typeface="Times New Roman" pitchFamily="18" charset="0"/>
              </a:rPr>
              <a:t>тербелісті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реттейтін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күш</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пленкалардың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химиялық</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серпімділігі</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болып</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табылады</a:t>
            </a:r>
            <a:r>
              <a:rPr lang="ru-RU" dirty="0" smtClean="0">
                <a:solidFill>
                  <a:schemeClr val="tx1"/>
                </a:solidFill>
                <a:latin typeface="Times New Roman" pitchFamily="18" charset="0"/>
                <a:cs typeface="Times New Roman" pitchFamily="18" charset="0"/>
              </a:rPr>
              <a:t>.</a:t>
            </a:r>
          </a:p>
          <a:p>
            <a:pPr marL="0" indent="0">
              <a:buNone/>
            </a:pPr>
            <a:r>
              <a:rPr lang="ru-RU" dirty="0" err="1">
                <a:solidFill>
                  <a:schemeClr val="tx1"/>
                </a:solidFill>
                <a:latin typeface="Times New Roman" pitchFamily="18" charset="0"/>
                <a:cs typeface="Times New Roman" pitchFamily="18" charset="0"/>
              </a:rPr>
              <a:t>Гидростатикалық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қысым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бағанасы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кеме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қабырғасы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тығыздығына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кеме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қабырғаларына</a:t>
            </a:r>
            <a:r>
              <a:rPr lang="ru-RU" dirty="0">
                <a:solidFill>
                  <a:schemeClr val="tx1"/>
                </a:solidFill>
                <a:latin typeface="Times New Roman" pitchFamily="18" charset="0"/>
                <a:cs typeface="Times New Roman" pitchFamily="18" charset="0"/>
              </a:rPr>
              <a:t> адгезия </a:t>
            </a:r>
            <a:r>
              <a:rPr lang="ru-RU" dirty="0" err="1">
                <a:solidFill>
                  <a:schemeClr val="tx1"/>
                </a:solidFill>
                <a:latin typeface="Times New Roman" pitchFamily="18" charset="0"/>
                <a:cs typeface="Times New Roman" pitchFamily="18" charset="0"/>
              </a:rPr>
              <a:t>күштеріне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байланысты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Нәтижесінде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гидростатикалық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қысым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көбіктің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ауырлық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күшіне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негізделген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a:t>
            </a:r>
            <a:r>
              <a:rPr lang="ru-RU" dirty="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117602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xmlns="" id="{84C12EDD-2790-4DB3-A71A-6C8BE802AB5C}"/>
              </a:ext>
            </a:extLst>
          </p:cNvPr>
          <p:cNvSpPr>
            <a:spLocks noGrp="1" noChangeArrowheads="1"/>
          </p:cNvSpPr>
          <p:nvPr>
            <p:ph type="ctrTitle"/>
          </p:nvPr>
        </p:nvSpPr>
        <p:spPr bwMode="auto">
          <a:xfrm>
            <a:off x="1317812" y="2443246"/>
            <a:ext cx="7214628" cy="528358"/>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x-none" sz="3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Көбіктің </a:t>
            </a:r>
            <a:r>
              <a:rPr kumimoji="0" lang="ru-RU" altLang="x-none" sz="36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реологиялық қасиеттері</a:t>
            </a:r>
            <a:endParaRPr kumimoji="0" lang="x-none" altLang="x-none"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424131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2115</Words>
  <Application>Microsoft Office PowerPoint</Application>
  <PresentationFormat>Экран (4:3)</PresentationFormat>
  <Paragraphs>72</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Қөбіктердің физикалық қасиеттері</vt:lpstr>
      <vt:lpstr>Көбіктің механикалық қасиеттері</vt:lpstr>
      <vt:lpstr>Слайд 3</vt:lpstr>
      <vt:lpstr>Слайд 4</vt:lpstr>
      <vt:lpstr>Слайд 5</vt:lpstr>
      <vt:lpstr>Слайд 6</vt:lpstr>
      <vt:lpstr>Слайд 7</vt:lpstr>
      <vt:lpstr>Слайд 8</vt:lpstr>
      <vt:lpstr>Көбіктің реологиялық қасиеттері</vt:lpstr>
      <vt:lpstr>Слайд 10</vt:lpstr>
      <vt:lpstr>Слайд 11</vt:lpstr>
      <vt:lpstr>Слайд 12</vt:lpstr>
      <vt:lpstr>Слайд 13</vt:lpstr>
      <vt:lpstr>Слайд 14</vt:lpstr>
      <vt:lpstr>Слайд 15</vt:lpstr>
      <vt:lpstr>Слайд 16</vt:lpstr>
      <vt:lpstr>Слайд 17</vt:lpstr>
      <vt:lpstr>Көбіктердің құрылыста қолданылуы</vt:lpstr>
      <vt:lpstr>Құрылыстағы көбіктердің қасиеттері</vt:lpstr>
      <vt:lpstr>    Көбіктелген пластмасса   </vt:lpstr>
      <vt:lpstr>Слайд 21</vt:lpstr>
      <vt:lpstr>Көбіктелген пластмассаны алу  әдістері</vt:lpstr>
      <vt:lpstr>Көбіктелген пластмассаның қасиеттері</vt:lpstr>
      <vt:lpstr>Слайд 24</vt:lpstr>
      <vt:lpstr>Слайд 25</vt:lpstr>
      <vt:lpstr>Поролон</vt:lpstr>
      <vt:lpstr>Латекстік көбіктерді губкалы</vt:lpstr>
      <vt:lpstr>Микросфера негізіндегі көбіктіпластар</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Қөбіктердің физикалық қасиеттері</dc:title>
  <dc:creator>Admin</dc:creator>
  <cp:lastModifiedBy>Admin</cp:lastModifiedBy>
  <cp:revision>11</cp:revision>
  <dcterms:created xsi:type="dcterms:W3CDTF">2020-11-06T02:35:30Z</dcterms:created>
  <dcterms:modified xsi:type="dcterms:W3CDTF">2021-10-06T04:34:52Z</dcterms:modified>
</cp:coreProperties>
</file>